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80" r:id="rId12"/>
    <p:sldId id="266" r:id="rId13"/>
    <p:sldId id="267" r:id="rId14"/>
    <p:sldId id="269" r:id="rId15"/>
    <p:sldId id="281" r:id="rId16"/>
    <p:sldId id="271" r:id="rId17"/>
    <p:sldId id="272" r:id="rId18"/>
    <p:sldId id="273" r:id="rId19"/>
    <p:sldId id="276" r:id="rId20"/>
    <p:sldId id="274" r:id="rId21"/>
    <p:sldId id="275" r:id="rId22"/>
    <p:sldId id="277" r:id="rId23"/>
    <p:sldId id="278" r:id="rId24"/>
    <p:sldId id="279" r:id="rId25"/>
  </p:sldIdLst>
  <p:sldSz cx="14630400" cy="8229600"/>
  <p:notesSz cx="8229600" cy="14630400"/>
  <p:embeddedFontLst>
    <p:embeddedFont>
      <p:font typeface="Nunito" pitchFamily="2" charset="0"/>
      <p:regular r:id="rId27"/>
      <p:bold r:id="rId28"/>
      <p:italic r:id="rId29"/>
      <p:boldItalic r:id="rId30"/>
    </p:embeddedFont>
    <p:embeddedFont>
      <p:font typeface="Platypi" panose="020B0604020202020204" charset="0"/>
      <p:regular r:id="rId31"/>
      <p:bold r:id="rId32"/>
      <p:italic r:id="rId33"/>
      <p:boldItalic r:id="rId34"/>
    </p:embeddedFont>
    <p:embeddedFont>
      <p:font typeface="Source Serif 4"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87173" autoAdjust="0"/>
  </p:normalViewPr>
  <p:slideViewPr>
    <p:cSldViewPr snapToGrid="0">
      <p:cViewPr varScale="1">
        <p:scale>
          <a:sx n="60" d="100"/>
          <a:sy n="60" d="100"/>
        </p:scale>
        <p:origin x="1282" y="4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Smikles" userId="3386e7a0ccd31b9d" providerId="LiveId" clId="{09EC9DB6-9C1E-476D-9399-4AFCAC57D51F}"/>
    <pc:docChg chg="custSel modSld">
      <pc:chgData name="Natasha Smikles" userId="3386e7a0ccd31b9d" providerId="LiveId" clId="{09EC9DB6-9C1E-476D-9399-4AFCAC57D51F}" dt="2025-11-25T02:24:06.738" v="26" actId="1076"/>
      <pc:docMkLst>
        <pc:docMk/>
      </pc:docMkLst>
      <pc:sldChg chg="modSp mod">
        <pc:chgData name="Natasha Smikles" userId="3386e7a0ccd31b9d" providerId="LiveId" clId="{09EC9DB6-9C1E-476D-9399-4AFCAC57D51F}" dt="2025-11-25T02:24:06.738" v="26" actId="1076"/>
        <pc:sldMkLst>
          <pc:docMk/>
          <pc:sldMk cId="0" sldId="271"/>
        </pc:sldMkLst>
        <pc:spChg chg="mod">
          <ac:chgData name="Natasha Smikles" userId="3386e7a0ccd31b9d" providerId="LiveId" clId="{09EC9DB6-9C1E-476D-9399-4AFCAC57D51F}" dt="2025-11-25T02:23:46.874" v="24" actId="14100"/>
          <ac:spMkLst>
            <pc:docMk/>
            <pc:sldMk cId="0" sldId="271"/>
            <ac:spMk id="350" creationId="{00000000-0000-0000-0000-000000000000}"/>
          </ac:spMkLst>
        </pc:spChg>
        <pc:spChg chg="mod">
          <ac:chgData name="Natasha Smikles" userId="3386e7a0ccd31b9d" providerId="LiveId" clId="{09EC9DB6-9C1E-476D-9399-4AFCAC57D51F}" dt="2025-11-25T02:24:04.611" v="25" actId="1076"/>
          <ac:spMkLst>
            <pc:docMk/>
            <pc:sldMk cId="0" sldId="271"/>
            <ac:spMk id="354" creationId="{00000000-0000-0000-0000-000000000000}"/>
          </ac:spMkLst>
        </pc:spChg>
        <pc:picChg chg="mod">
          <ac:chgData name="Natasha Smikles" userId="3386e7a0ccd31b9d" providerId="LiveId" clId="{09EC9DB6-9C1E-476D-9399-4AFCAC57D51F}" dt="2025-11-25T02:24:06.738" v="26" actId="1076"/>
          <ac:picMkLst>
            <pc:docMk/>
            <pc:sldMk cId="0" sldId="271"/>
            <ac:picMk id="35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t>‹#›</a:t>
            </a:fld>
            <a:endParaRPr sz="1200" b="0" i="0" u="none" strike="noStrike" cap="non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Review these key points and consider asking audience the following: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100" dirty="0">
                <a:latin typeface="Arial"/>
                <a:ea typeface="Arial"/>
                <a:cs typeface="Arial"/>
                <a:sym typeface="Arial"/>
              </a:rPr>
              <a:t>Have you ever noticed a </a:t>
            </a:r>
            <a:r>
              <a:rPr lang="en-US" sz="1100" b="1" dirty="0">
                <a:latin typeface="Arial"/>
                <a:ea typeface="Arial"/>
                <a:cs typeface="Arial"/>
                <a:sym typeface="Arial"/>
              </a:rPr>
              <a:t>drop in energy</a:t>
            </a:r>
            <a:r>
              <a:rPr lang="en-US" sz="1100" dirty="0">
                <a:latin typeface="Arial"/>
                <a:ea typeface="Arial"/>
                <a:cs typeface="Arial"/>
                <a:sym typeface="Arial"/>
              </a:rPr>
              <a:t> or feeling sleepy after a large meal?</a:t>
            </a:r>
            <a:endParaRPr sz="1100" dirty="0">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0" lvl="0" indent="0" algn="l" rtl="0">
              <a:spcBef>
                <a:spcPts val="0"/>
              </a:spcBef>
              <a:spcAft>
                <a:spcPts val="0"/>
              </a:spcAft>
              <a:buNone/>
            </a:pPr>
            <a:r>
              <a:rPr lang="en-US" sz="1100" dirty="0">
                <a:latin typeface="Arial"/>
                <a:ea typeface="Arial"/>
                <a:cs typeface="Arial"/>
                <a:sym typeface="Arial"/>
              </a:rPr>
              <a:t>Do you feel more </a:t>
            </a:r>
            <a:r>
              <a:rPr lang="en-US" sz="1100" b="1" dirty="0">
                <a:latin typeface="Arial"/>
                <a:ea typeface="Arial"/>
                <a:cs typeface="Arial"/>
                <a:sym typeface="Arial"/>
              </a:rPr>
              <a:t>mentally alert</a:t>
            </a:r>
            <a:r>
              <a:rPr lang="en-US" sz="1100" dirty="0">
                <a:latin typeface="Arial"/>
                <a:ea typeface="Arial"/>
                <a:cs typeface="Arial"/>
                <a:sym typeface="Arial"/>
              </a:rPr>
              <a:t> when you skip a meal or go a few hours without eating?</a:t>
            </a:r>
            <a:endParaRPr sz="1100" dirty="0">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0" lvl="0" indent="0" algn="l" rtl="0">
              <a:spcBef>
                <a:spcPts val="0"/>
              </a:spcBef>
              <a:spcAft>
                <a:spcPts val="0"/>
              </a:spcAft>
              <a:buNone/>
            </a:pPr>
            <a:r>
              <a:rPr lang="en-US" sz="1100" dirty="0">
                <a:latin typeface="Arial"/>
                <a:ea typeface="Arial"/>
                <a:cs typeface="Arial"/>
                <a:sym typeface="Arial"/>
              </a:rPr>
              <a:t>Can you recall a time when a change in your diet seemed to </a:t>
            </a:r>
            <a:r>
              <a:rPr lang="en-US" sz="1100" b="1" dirty="0">
                <a:latin typeface="Arial"/>
                <a:ea typeface="Arial"/>
                <a:cs typeface="Arial"/>
                <a:sym typeface="Arial"/>
              </a:rPr>
              <a:t>impact your mood or mental clarity?</a:t>
            </a:r>
            <a:endParaRPr sz="1100" dirty="0">
              <a:latin typeface="Arial"/>
              <a:ea typeface="Arial"/>
              <a:cs typeface="Arial"/>
              <a:sym typeface="Arial"/>
            </a:endParaRPr>
          </a:p>
        </p:txBody>
      </p:sp>
      <p:sp>
        <p:nvSpPr>
          <p:cNvPr id="227" name="Google Shape;22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short video Dr. Bret Scher discusses ketogenic therapy and the underlying mechanisms that make it so powerful. </a:t>
            </a:r>
          </a:p>
          <a:p>
            <a:r>
              <a:rPr lang="en-CA" dirty="0"/>
              <a:t>*</a:t>
            </a:r>
            <a:r>
              <a:rPr lang="en-CA" i="1" dirty="0"/>
              <a:t>play video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t>11</a:t>
            </a:fld>
            <a:endParaRPr lang="en-US" sz="1200" b="0" i="0" u="none" strike="noStrike" cap="none"/>
          </a:p>
        </p:txBody>
      </p:sp>
    </p:spTree>
    <p:extLst>
      <p:ext uri="{BB962C8B-B14F-4D97-AF65-F5344CB8AC3E}">
        <p14:creationId xmlns:p14="http://schemas.microsoft.com/office/powerpoint/2010/main" val="3006839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latin typeface="Arial"/>
                <a:ea typeface="Arial"/>
                <a:cs typeface="Arial"/>
                <a:sym typeface="Arial"/>
              </a:rPr>
              <a:t>A ketogenic diet is a </a:t>
            </a:r>
            <a:r>
              <a:rPr lang="en-US" sz="1100" b="1" dirty="0">
                <a:latin typeface="Arial"/>
                <a:ea typeface="Arial"/>
                <a:cs typeface="Arial"/>
                <a:sym typeface="Arial"/>
              </a:rPr>
              <a:t>very low-carbohydrate, high-fat diet</a:t>
            </a:r>
            <a:r>
              <a:rPr lang="en-US" sz="1100" dirty="0">
                <a:latin typeface="Arial"/>
                <a:ea typeface="Arial"/>
                <a:cs typeface="Arial"/>
                <a:sym typeface="Arial"/>
              </a:rPr>
              <a:t> that shifts the body’s metabolism from using glucose to using fat as the primary fuel source. When carbohydrate intake is drastically reduced, the liver converts fat into molecules called </a:t>
            </a:r>
            <a:r>
              <a:rPr lang="en-US" sz="1100" b="1" dirty="0">
                <a:latin typeface="Arial"/>
                <a:ea typeface="Arial"/>
                <a:cs typeface="Arial"/>
                <a:sym typeface="Arial"/>
              </a:rPr>
              <a:t>ketones</a:t>
            </a:r>
            <a:r>
              <a:rPr lang="en-US" sz="1100" dirty="0">
                <a:latin typeface="Arial"/>
                <a:ea typeface="Arial"/>
                <a:cs typeface="Arial"/>
                <a:sym typeface="Arial"/>
              </a:rPr>
              <a:t>, which can be used by the brain and body for energy. This state is called </a:t>
            </a:r>
            <a:r>
              <a:rPr lang="en-US" sz="1100" b="1" dirty="0">
                <a:latin typeface="Arial"/>
                <a:ea typeface="Arial"/>
                <a:cs typeface="Arial"/>
                <a:sym typeface="Arial"/>
              </a:rPr>
              <a:t>ketosis</a:t>
            </a:r>
            <a:r>
              <a:rPr lang="en-US" sz="1100" dirty="0">
                <a:latin typeface="Arial"/>
                <a:ea typeface="Arial"/>
                <a:cs typeface="Arial"/>
                <a:sym typeface="Arial"/>
              </a:rPr>
              <a:t>, where the body relies primarily on ketones instead of glucose for its energy source. </a:t>
            </a:r>
            <a:endParaRPr sz="1100" dirty="0">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0" lvl="0" indent="0" algn="l" rtl="0">
              <a:spcBef>
                <a:spcPts val="0"/>
              </a:spcBef>
              <a:spcAft>
                <a:spcPts val="0"/>
              </a:spcAft>
              <a:buNone/>
            </a:pPr>
            <a:r>
              <a:rPr lang="en-US" sz="1100" dirty="0">
                <a:latin typeface="Arial"/>
                <a:ea typeface="Arial"/>
                <a:cs typeface="Arial"/>
                <a:sym typeface="Arial"/>
              </a:rPr>
              <a:t>As we can see here, a typical macro breakdown for ketogenic therapies often has the following macro breakdown: </a:t>
            </a:r>
            <a:r>
              <a:rPr lang="en-US" sz="1100" b="1" dirty="0">
                <a:latin typeface="Arial"/>
                <a:ea typeface="Arial"/>
                <a:cs typeface="Arial"/>
                <a:sym typeface="Arial"/>
              </a:rPr>
              <a:t>Fats:</a:t>
            </a:r>
            <a:r>
              <a:rPr lang="en-US" sz="1100" dirty="0">
                <a:latin typeface="Arial"/>
                <a:ea typeface="Arial"/>
                <a:cs typeface="Arial"/>
                <a:sym typeface="Arial"/>
              </a:rPr>
              <a:t> ~70–75% of daily calories</a:t>
            </a:r>
            <a:br>
              <a:rPr lang="en-US" sz="1100" dirty="0">
                <a:latin typeface="Arial"/>
                <a:ea typeface="Arial"/>
                <a:cs typeface="Arial"/>
                <a:sym typeface="Arial"/>
              </a:rPr>
            </a:br>
            <a:r>
              <a:rPr lang="en-US" sz="1100" b="1" dirty="0">
                <a:latin typeface="Arial"/>
                <a:ea typeface="Arial"/>
                <a:cs typeface="Arial"/>
                <a:sym typeface="Arial"/>
              </a:rPr>
              <a:t>Protein:</a:t>
            </a:r>
            <a:r>
              <a:rPr lang="en-US" sz="1100" dirty="0">
                <a:latin typeface="Arial"/>
                <a:ea typeface="Arial"/>
                <a:cs typeface="Arial"/>
                <a:sym typeface="Arial"/>
              </a:rPr>
              <a:t> ~20–25%, </a:t>
            </a:r>
            <a:r>
              <a:rPr lang="en-US" sz="1100" b="1" dirty="0">
                <a:latin typeface="Arial"/>
                <a:ea typeface="Arial"/>
                <a:cs typeface="Arial"/>
                <a:sym typeface="Arial"/>
              </a:rPr>
              <a:t>Carbohydrates:</a:t>
            </a:r>
            <a:r>
              <a:rPr lang="en-US" sz="1100" dirty="0">
                <a:latin typeface="Arial"/>
                <a:ea typeface="Arial"/>
                <a:cs typeface="Arial"/>
                <a:sym typeface="Arial"/>
              </a:rPr>
              <a:t> ~5–10% (3:1 ratio). It’s important to note that the macros can vary slightly from person-to-person </a:t>
            </a:r>
            <a:r>
              <a:rPr lang="en-US" sz="1100" dirty="0" err="1">
                <a:latin typeface="Arial"/>
                <a:ea typeface="Arial"/>
                <a:cs typeface="Arial"/>
                <a:sym typeface="Arial"/>
              </a:rPr>
              <a:t>ie</a:t>
            </a:r>
            <a:r>
              <a:rPr lang="en-US" sz="1100" dirty="0">
                <a:latin typeface="Arial"/>
                <a:ea typeface="Arial"/>
                <a:cs typeface="Arial"/>
                <a:sym typeface="Arial"/>
              </a:rPr>
              <a:t>: a person with Epilepsy may require a 4:1 ratio. </a:t>
            </a:r>
            <a:endParaRPr sz="1100" dirty="0">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p:txBody>
      </p:sp>
      <p:sp>
        <p:nvSpPr>
          <p:cNvPr id="243" name="Google Shape;24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can’t talk about metabolism without introducing mitochondria - often referred to as the powerhouse of the cells.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100" dirty="0">
                <a:latin typeface="Arial"/>
                <a:ea typeface="Arial"/>
                <a:cs typeface="Arial"/>
                <a:sym typeface="Arial"/>
              </a:rPr>
              <a:t>Mitochondria are tiny organelles inside cells that </a:t>
            </a:r>
            <a:r>
              <a:rPr lang="en-US" sz="1100" b="0" dirty="0">
                <a:latin typeface="Arial"/>
                <a:ea typeface="Arial"/>
                <a:cs typeface="Arial"/>
                <a:sym typeface="Arial"/>
              </a:rPr>
              <a:t>convert nutrients into energy </a:t>
            </a:r>
            <a:r>
              <a:rPr lang="en-US" sz="1100" dirty="0">
                <a:latin typeface="Arial"/>
                <a:ea typeface="Arial"/>
                <a:cs typeface="Arial"/>
                <a:sym typeface="Arial"/>
              </a:rPr>
              <a:t>in the form of ATP, which powers everything our cells do.</a:t>
            </a:r>
            <a:endParaRPr sz="1100" dirty="0">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0" lvl="0" indent="0" algn="l" rtl="0">
              <a:spcBef>
                <a:spcPts val="0"/>
              </a:spcBef>
              <a:spcAft>
                <a:spcPts val="0"/>
              </a:spcAft>
              <a:buNone/>
            </a:pPr>
            <a:r>
              <a:rPr lang="en-US" sz="1100" dirty="0">
                <a:latin typeface="Arial"/>
                <a:ea typeface="Arial"/>
                <a:cs typeface="Arial"/>
                <a:sym typeface="Arial"/>
              </a:rPr>
              <a:t>Healthy mitochondria are essential for </a:t>
            </a:r>
            <a:r>
              <a:rPr lang="en-US" sz="1100" b="0" dirty="0">
                <a:latin typeface="Arial"/>
                <a:ea typeface="Arial"/>
                <a:cs typeface="Arial"/>
                <a:sym typeface="Arial"/>
              </a:rPr>
              <a:t>energy production, brain function, and overall cellular health. </a:t>
            </a:r>
            <a:r>
              <a:rPr lang="en-US" sz="1100" dirty="0">
                <a:latin typeface="Arial"/>
                <a:ea typeface="Arial"/>
                <a:cs typeface="Arial"/>
                <a:sym typeface="Arial"/>
              </a:rPr>
              <a:t>If mitochondria aren’t functioning well, cells can’t produce enough energy, which may contribute to </a:t>
            </a:r>
            <a:r>
              <a:rPr lang="en-US" sz="1100" b="1" dirty="0">
                <a:latin typeface="Arial"/>
                <a:ea typeface="Arial"/>
                <a:cs typeface="Arial"/>
                <a:sym typeface="Arial"/>
              </a:rPr>
              <a:t>fatigue, cognitive issues, mood dysregulation, and other mental health symptoms</a:t>
            </a:r>
            <a:r>
              <a:rPr lang="en-US" sz="1100" dirty="0">
                <a:latin typeface="Arial"/>
                <a:ea typeface="Arial"/>
                <a:cs typeface="Arial"/>
                <a:sym typeface="Arial"/>
              </a:rPr>
              <a:t>.</a:t>
            </a:r>
            <a:endParaRPr sz="1100" dirty="0">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0" lvl="0" indent="0" algn="l" rtl="0">
              <a:spcBef>
                <a:spcPts val="0"/>
              </a:spcBef>
              <a:spcAft>
                <a:spcPts val="0"/>
              </a:spcAft>
              <a:buNone/>
            </a:pPr>
            <a:r>
              <a:rPr lang="en-US" sz="1100" dirty="0">
                <a:latin typeface="Arial"/>
                <a:ea typeface="Arial"/>
                <a:cs typeface="Arial"/>
                <a:sym typeface="Arial"/>
              </a:rPr>
              <a:t>Mitochondrial dysfunction has been linked to </a:t>
            </a:r>
            <a:r>
              <a:rPr lang="en-US" sz="1100" b="1" dirty="0">
                <a:latin typeface="Arial"/>
                <a:ea typeface="Arial"/>
                <a:cs typeface="Arial"/>
                <a:sym typeface="Arial"/>
              </a:rPr>
              <a:t>depression, bipolar disorder, and other psychiatric conditions</a:t>
            </a:r>
            <a:r>
              <a:rPr lang="en-US" sz="1100" dirty="0">
                <a:latin typeface="Arial"/>
                <a:ea typeface="Arial"/>
                <a:cs typeface="Arial"/>
                <a:sym typeface="Arial"/>
              </a:rPr>
              <a:t>, emphasizing the link between </a:t>
            </a:r>
            <a:r>
              <a:rPr lang="en-US" sz="1100" b="1" dirty="0">
                <a:latin typeface="Arial"/>
                <a:ea typeface="Arial"/>
                <a:cs typeface="Arial"/>
                <a:sym typeface="Arial"/>
              </a:rPr>
              <a:t>metabolism and mental health</a:t>
            </a:r>
            <a:r>
              <a:rPr lang="en-US" sz="1100" dirty="0">
                <a:latin typeface="Arial"/>
                <a:ea typeface="Arial"/>
                <a:cs typeface="Arial"/>
                <a:sym typeface="Arial"/>
              </a:rPr>
              <a:t>.</a:t>
            </a:r>
            <a:endParaRPr sz="1100" dirty="0">
              <a:latin typeface="Arial"/>
              <a:ea typeface="Arial"/>
              <a:cs typeface="Arial"/>
              <a:sym typeface="Arial"/>
            </a:endParaRPr>
          </a:p>
        </p:txBody>
      </p:sp>
      <p:sp>
        <p:nvSpPr>
          <p:cNvPr id="273" name="Google Shape;27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Metabolic psychiatry matters because it </a:t>
            </a:r>
            <a:r>
              <a:rPr lang="en-US" sz="1100" b="0" dirty="0">
                <a:latin typeface="Arial"/>
                <a:ea typeface="Arial"/>
                <a:cs typeface="Arial"/>
                <a:sym typeface="Arial"/>
              </a:rPr>
              <a:t>connects the dots between metabolism, brain function, and mental health.</a:t>
            </a:r>
            <a:br>
              <a:rPr lang="en-US" sz="1100" b="0" dirty="0">
                <a:latin typeface="Arial"/>
                <a:ea typeface="Arial"/>
                <a:cs typeface="Arial"/>
                <a:sym typeface="Arial"/>
              </a:rPr>
            </a:br>
            <a:endParaRPr sz="1100" b="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Traditional psychiatry often focuses on neurotransmitters and symptoms, but many psychiatric conditions—like depression, bipolar disorder, ADHD, and cognitive decline—have </a:t>
            </a:r>
            <a:r>
              <a:rPr lang="en-US" sz="1100" b="1" dirty="0">
                <a:latin typeface="Arial"/>
                <a:ea typeface="Arial"/>
                <a:cs typeface="Arial"/>
                <a:sym typeface="Arial"/>
              </a:rPr>
              <a:t>underlying metabolic components</a:t>
            </a:r>
            <a:r>
              <a:rPr lang="en-US" sz="1100" dirty="0">
                <a:latin typeface="Arial"/>
                <a:ea typeface="Arial"/>
                <a:cs typeface="Arial"/>
                <a:sym typeface="Arial"/>
              </a:rPr>
              <a:t>. How we fuel our brain matters.</a:t>
            </a:r>
            <a:br>
              <a:rPr lang="en-US" sz="1100" dirty="0">
                <a:latin typeface="Arial"/>
                <a:ea typeface="Arial"/>
                <a:cs typeface="Arial"/>
                <a:sym typeface="Arial"/>
              </a:rPr>
            </a:b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By addressing </a:t>
            </a:r>
            <a:r>
              <a:rPr lang="en-US" sz="1100" b="1" dirty="0">
                <a:latin typeface="Arial"/>
                <a:ea typeface="Arial"/>
                <a:cs typeface="Arial"/>
                <a:sym typeface="Arial"/>
              </a:rPr>
              <a:t>energy metabolism, mitochondrial function, and inflammation</a:t>
            </a:r>
            <a:r>
              <a:rPr lang="en-US" sz="1100" dirty="0">
                <a:latin typeface="Arial"/>
                <a:ea typeface="Arial"/>
                <a:cs typeface="Arial"/>
                <a:sym typeface="Arial"/>
              </a:rPr>
              <a:t>, metabolic psychiatry targets </a:t>
            </a:r>
            <a:r>
              <a:rPr lang="en-US" sz="1100" b="1" dirty="0">
                <a:latin typeface="Arial"/>
                <a:ea typeface="Arial"/>
                <a:cs typeface="Arial"/>
                <a:sym typeface="Arial"/>
              </a:rPr>
              <a:t>root causes rather than just symptoms</a:t>
            </a:r>
            <a:r>
              <a:rPr lang="en-US" sz="1100" dirty="0">
                <a:latin typeface="Arial"/>
                <a:ea typeface="Arial"/>
                <a:cs typeface="Arial"/>
                <a:sym typeface="Arial"/>
              </a:rPr>
              <a:t>.</a:t>
            </a:r>
            <a:endParaRPr sz="1100" dirty="0">
              <a:latin typeface="Arial"/>
              <a:ea typeface="Arial"/>
              <a:cs typeface="Arial"/>
              <a:sym typeface="Arial"/>
            </a:endParaRPr>
          </a:p>
          <a:p>
            <a:pPr marL="0" lvl="0" indent="0" algn="l" rtl="0">
              <a:spcBef>
                <a:spcPts val="0"/>
              </a:spcBef>
              <a:spcAft>
                <a:spcPts val="0"/>
              </a:spcAft>
              <a:buNone/>
            </a:pPr>
            <a:endParaRPr dirty="0"/>
          </a:p>
        </p:txBody>
      </p:sp>
      <p:sp>
        <p:nvSpPr>
          <p:cNvPr id="305" name="Google Shape;30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metabolic psychiatry in practice involves a holistic, lifestyle-based approach that targets key factors influencing metabolic and mental health. Rather than a single intervention, it focuses on foundational pillars that support the body and brain’s energy systems</a:t>
            </a:r>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t>15</a:t>
            </a:fld>
            <a:endParaRPr lang="en-US" sz="1200" b="0" i="0" u="none" strike="noStrike" cap="none"/>
          </a:p>
        </p:txBody>
      </p:sp>
    </p:spTree>
    <p:extLst>
      <p:ext uri="{BB962C8B-B14F-4D97-AF65-F5344CB8AC3E}">
        <p14:creationId xmlns:p14="http://schemas.microsoft.com/office/powerpoint/2010/main" val="1465257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Nutrition is a core pillar of metabolic psychiatry. For some individuals, ketogenic, low-carbohydrate, or carnivore-style approaches may be appropriate when tailored to personal needs and medical guidance. Reducing sugar and ultra-processed foods can help stabilize metabolism and inflammation. Emphasizing healthy fats, including omega-3s, supports brain function and energy metabolism.</a:t>
            </a:r>
            <a:endParaRPr dirty="0"/>
          </a:p>
        </p:txBody>
      </p:sp>
      <p:sp>
        <p:nvSpPr>
          <p:cNvPr id="343" name="Google Shape;34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Strength Training: Strength training builds skeletal muscle, which is one of the main tissues that take up glucose from the bloodstream. More muscle means the body can use insulin more efficiently, improving insulin sensitivity and overall metabolic function.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Walking: Walking is a low-impact, accessible form of movement that helps regulate blood sugar throughout the day. Regular walking improves circulation, enhances glucose uptake by muscles, and supports cardiovascular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Mind-Body Practices (Yoga, Tai Chi):Stress can negatively affect metabolism by increasing cortisol, which can worsen insulin resistance and promote inflammation. Mind-body practices like yoga and tai chi reduce stress, lower inflammation, and improve hormonal balance. By creating these conditions, they indirectly support mitochondrial function</a:t>
            </a:r>
            <a:endParaRPr dirty="0"/>
          </a:p>
        </p:txBody>
      </p:sp>
      <p:sp>
        <p:nvSpPr>
          <p:cNvPr id="363" name="Google Shape;36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Morning light helps set your circadian rhythm, supporting energy balance and insulin sensitivity. Keeping a consistent sleep schedule and limiting evening screen time promotes hormonal balance and restorative sleep. Quality sleep allows the brain and body to repair, regulate energy, and maintain healthy metabolism.</a:t>
            </a:r>
            <a:endParaRPr dirty="0"/>
          </a:p>
        </p:txBody>
      </p:sp>
      <p:sp>
        <p:nvSpPr>
          <p:cNvPr id="376" name="Google Shape;37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latin typeface="Arial"/>
                <a:ea typeface="Arial"/>
                <a:cs typeface="Arial"/>
                <a:sym typeface="Arial"/>
              </a:rPr>
              <a:t>Nutrition is often the </a:t>
            </a:r>
            <a:r>
              <a:rPr lang="en-US" sz="1100" b="1" dirty="0">
                <a:latin typeface="Arial"/>
                <a:ea typeface="Arial"/>
                <a:cs typeface="Arial"/>
                <a:sym typeface="Arial"/>
              </a:rPr>
              <a:t>best starting point</a:t>
            </a:r>
            <a:r>
              <a:rPr lang="en-US" sz="1100" dirty="0">
                <a:latin typeface="Arial"/>
                <a:ea typeface="Arial"/>
                <a:cs typeface="Arial"/>
                <a:sym typeface="Arial"/>
              </a:rPr>
              <a:t> because what we eat directly affects blood sugar, brain energy, and inflammation. As you’ve learned throughout this presentation, </a:t>
            </a:r>
            <a:r>
              <a:rPr lang="en-US" sz="1100" b="1" dirty="0">
                <a:latin typeface="Arial"/>
                <a:ea typeface="Arial"/>
                <a:cs typeface="Arial"/>
                <a:sym typeface="Arial"/>
              </a:rPr>
              <a:t>high-fat, low-carb diets</a:t>
            </a:r>
            <a:r>
              <a:rPr lang="en-US" sz="1100" dirty="0">
                <a:latin typeface="Arial"/>
                <a:ea typeface="Arial"/>
                <a:cs typeface="Arial"/>
                <a:sym typeface="Arial"/>
              </a:rPr>
              <a:t>—like ketogenic approaches—can offer several benefits for metabolic and mental health.</a:t>
            </a:r>
            <a:endParaRPr sz="1100" dirty="0">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0" lvl="0" indent="0" algn="l" rtl="0">
              <a:spcBef>
                <a:spcPts val="0"/>
              </a:spcBef>
              <a:spcAft>
                <a:spcPts val="0"/>
              </a:spcAft>
              <a:buNone/>
            </a:pPr>
            <a:r>
              <a:rPr lang="en-US" sz="1100" dirty="0">
                <a:latin typeface="Arial"/>
                <a:ea typeface="Arial"/>
                <a:cs typeface="Arial"/>
                <a:sym typeface="Arial"/>
              </a:rPr>
              <a:t>Poor sleep and chronic stress worsen inflammation and metabolic dysfunction.</a:t>
            </a:r>
            <a:endParaRPr sz="1100" dirty="0">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0" lvl="0" indent="0" algn="l" rtl="0">
              <a:spcBef>
                <a:spcPts val="0"/>
              </a:spcBef>
              <a:spcAft>
                <a:spcPts val="0"/>
              </a:spcAft>
              <a:buNone/>
            </a:pPr>
            <a:r>
              <a:rPr lang="en-US" sz="1100" dirty="0">
                <a:latin typeface="Arial"/>
                <a:ea typeface="Arial"/>
                <a:cs typeface="Arial"/>
                <a:sym typeface="Arial"/>
              </a:rPr>
              <a:t>Regular exercise supports </a:t>
            </a:r>
            <a:r>
              <a:rPr lang="en-US" sz="1100" b="0" dirty="0">
                <a:latin typeface="Arial"/>
                <a:ea typeface="Arial"/>
                <a:cs typeface="Arial"/>
                <a:sym typeface="Arial"/>
              </a:rPr>
              <a:t>insulin sensitivity, mitochondrial function, and mood.</a:t>
            </a:r>
          </a:p>
          <a:p>
            <a:pPr marL="0" lvl="0" indent="0" algn="l" rtl="0">
              <a:spcBef>
                <a:spcPts val="0"/>
              </a:spcBef>
              <a:spcAft>
                <a:spcPts val="0"/>
              </a:spcAft>
              <a:buNone/>
            </a:pPr>
            <a:endParaRPr lang="en-US" sz="1100" b="0" dirty="0">
              <a:latin typeface="Arial"/>
              <a:ea typeface="Arial"/>
              <a:cs typeface="Arial"/>
              <a:sym typeface="Arial"/>
            </a:endParaRPr>
          </a:p>
          <a:p>
            <a:pPr marL="0" lvl="0" indent="0" algn="l" rtl="0">
              <a:spcBef>
                <a:spcPts val="0"/>
              </a:spcBef>
              <a:spcAft>
                <a:spcPts val="0"/>
              </a:spcAft>
              <a:buNone/>
            </a:pPr>
            <a:r>
              <a:rPr lang="en-US" sz="1600" dirty="0"/>
              <a:t>In this video, Hannah Warren introduces the THINK+SMART framework—a self-guided tool developed by Metabolic Mind - designed to support individuals interested in incorporating metabolic interventions into their mental health care.</a:t>
            </a:r>
            <a:endParaRPr lang="en-US" sz="1100" b="0" dirty="0">
              <a:latin typeface="Arial"/>
              <a:ea typeface="Arial"/>
              <a:cs typeface="Arial"/>
              <a:sym typeface="Arial"/>
            </a:endParaRPr>
          </a:p>
          <a:p>
            <a:pPr marL="0" lvl="0" indent="0" algn="l" rtl="0">
              <a:spcBef>
                <a:spcPts val="0"/>
              </a:spcBef>
              <a:spcAft>
                <a:spcPts val="0"/>
              </a:spcAft>
              <a:buNone/>
            </a:pPr>
            <a:r>
              <a:rPr lang="en-US" sz="1100" b="0" i="1" dirty="0">
                <a:latin typeface="Arial"/>
                <a:ea typeface="Arial"/>
                <a:cs typeface="Arial"/>
                <a:sym typeface="Arial"/>
              </a:rPr>
              <a:t>*play video</a:t>
            </a:r>
            <a:endParaRPr sz="1100" b="0" i="1" dirty="0">
              <a:latin typeface="Arial"/>
              <a:ea typeface="Arial"/>
              <a:cs typeface="Arial"/>
              <a:sym typeface="Arial"/>
            </a:endParaRPr>
          </a:p>
        </p:txBody>
      </p:sp>
      <p:sp>
        <p:nvSpPr>
          <p:cNvPr id="434" name="Google Shape;43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presentation is for educational purposes only and does not provide medical or psychiatric advice. The information shared is intended to support awareness and understanding of metabolic psychiatry, not to replace individualized care. Please consult a qualified healthcare professional for guidance specific to your situation.</a:t>
            </a:r>
            <a:endParaRPr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dirty="0"/>
              <a:t>When we bring all of this together, the main takeaway is that metabolic psychiatry is truly a </a:t>
            </a:r>
            <a:r>
              <a:rPr lang="en-US" i="1" dirty="0"/>
              <a:t>whole-body</a:t>
            </a:r>
            <a:r>
              <a:rPr lang="en-US" dirty="0"/>
              <a:t> approach to mental health. The brain doesn’t function in isolation—mental health is deeply connected to how the body creates, stores, and uses energy.</a:t>
            </a:r>
          </a:p>
          <a:p>
            <a:pPr>
              <a:buNone/>
            </a:pPr>
            <a:endParaRPr lang="en-US" dirty="0"/>
          </a:p>
          <a:p>
            <a:pPr>
              <a:buNone/>
            </a:pPr>
            <a:r>
              <a:rPr lang="en-US" dirty="0"/>
              <a:t>Supporting mental health, from a metabolic perspective, focuses on foundational lifestyle factors: nutrition, sleep, and movement. These directly influence brain energy, inflammation, insulin sensitivity, and overall metabolic health.</a:t>
            </a:r>
          </a:p>
          <a:p>
            <a:pPr>
              <a:buNone/>
            </a:pPr>
            <a:endParaRPr lang="en-US" dirty="0"/>
          </a:p>
          <a:p>
            <a:pPr>
              <a:buNone/>
            </a:pPr>
            <a:r>
              <a:rPr lang="en-US" dirty="0"/>
              <a:t>It’s also important to emphasize that there is no one-size-fits-all approach. Metabolic interventions should be personalized, and individuals should always work with a qualified clinician before making significant lifestyle changes, especially when managing mental health conditions.</a:t>
            </a:r>
          </a:p>
          <a:p>
            <a:pPr>
              <a:buNone/>
            </a:pPr>
            <a:endParaRPr lang="en-US" dirty="0"/>
          </a:p>
          <a:p>
            <a:pPr>
              <a:buNone/>
            </a:pPr>
            <a:r>
              <a:rPr lang="en-US" dirty="0"/>
              <a:t>Finally, while metabolic psychiatry is still an emerging field, the growing body of research offers real hope. For some individuals, addressing metabolic health may be a powerful and effective component of mental health treatment.</a:t>
            </a:r>
          </a:p>
          <a:p>
            <a:pPr marL="0" lvl="0" indent="0" algn="l" rtl="0">
              <a:spcBef>
                <a:spcPts val="0"/>
              </a:spcBef>
              <a:spcAft>
                <a:spcPts val="0"/>
              </a:spcAft>
              <a:buNone/>
            </a:pPr>
            <a:endParaRPr dirty="0"/>
          </a:p>
        </p:txBody>
      </p:sp>
      <p:sp>
        <p:nvSpPr>
          <p:cNvPr id="395" name="Google Shape;39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dirty="0"/>
              <a:t>*This slide is self-explanatory and can be read directly to the audience.</a:t>
            </a:r>
            <a:endParaRPr i="1" dirty="0"/>
          </a:p>
        </p:txBody>
      </p:sp>
      <p:sp>
        <p:nvSpPr>
          <p:cNvPr id="418" name="Google Shape;41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dirty="0"/>
              <a:t>*These are three recommended resources for the audience to explore. Feel free to modify them based on your target audience.</a:t>
            </a:r>
            <a:endParaRPr i="1" dirty="0"/>
          </a:p>
        </p:txBody>
      </p:sp>
      <p:sp>
        <p:nvSpPr>
          <p:cNvPr id="454" name="Google Shape;45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a:buFont typeface="Arial" panose="020B0604020202020204" pitchFamily="34" charset="0"/>
              <a:buNone/>
            </a:pPr>
            <a:r>
              <a:rPr lang="en-US" i="1" dirty="0"/>
              <a:t>*This is a thank-you slide. Thank the audience for their time and attention.</a:t>
            </a:r>
          </a:p>
          <a:p>
            <a:pPr marL="228600" indent="0">
              <a:buFont typeface="Arial" panose="020B0604020202020204" pitchFamily="34" charset="0"/>
              <a:buNone/>
            </a:pPr>
            <a:r>
              <a:rPr lang="en-US" dirty="0"/>
              <a:t>* </a:t>
            </a:r>
            <a:r>
              <a:rPr lang="en-US" i="1" dirty="0"/>
              <a:t>Option – you may want to consider adding social media links if used.</a:t>
            </a:r>
          </a:p>
          <a:p>
            <a:pPr marL="0" lvl="0" indent="0" algn="l" rtl="0">
              <a:spcBef>
                <a:spcPts val="0"/>
              </a:spcBef>
              <a:spcAft>
                <a:spcPts val="0"/>
              </a:spcAft>
              <a:buNone/>
            </a:pPr>
            <a:endParaRPr dirty="0"/>
          </a:p>
        </p:txBody>
      </p:sp>
      <p:sp>
        <p:nvSpPr>
          <p:cNvPr id="465" name="Google Shape;46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77f4d9b004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377f4d9b004_4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i="1" dirty="0"/>
              <a:t>*References for the stats slide #7</a:t>
            </a:r>
            <a:endParaRPr i="1" dirty="0"/>
          </a:p>
        </p:txBody>
      </p:sp>
      <p:sp>
        <p:nvSpPr>
          <p:cNvPr id="482" name="Google Shape;482;g377f4d9b004_4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an optional slide if the user wants to share a compelling story.  </a:t>
            </a:r>
            <a:endParaRPr dirty="0"/>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dirty="0"/>
              <a:t>Metabolic psychiatry is an emerging field that looks at mental health through the lens of metabolism—how the body and brain make and use energy.</a:t>
            </a:r>
            <a:br>
              <a:rPr lang="en-US" dirty="0"/>
            </a:br>
            <a:endParaRPr dirty="0"/>
          </a:p>
          <a:p>
            <a:pPr marL="0" lvl="0" indent="0" algn="l" rtl="0">
              <a:spcBef>
                <a:spcPts val="0"/>
              </a:spcBef>
              <a:spcAft>
                <a:spcPts val="0"/>
              </a:spcAft>
              <a:buClr>
                <a:schemeClr val="dk1"/>
              </a:buClr>
              <a:buSzPts val="1100"/>
              <a:buFont typeface="Arial"/>
              <a:buNone/>
            </a:pPr>
            <a:r>
              <a:rPr lang="en-US" dirty="0"/>
              <a:t>Interventions that improve metabolic health, like nutrition changes, exercise, sleep optimization, and stress reduction—are showing promise in reducing symptoms of brain-based and neurological conditions like depression, bipolar disorder, ADHD and dementia.</a:t>
            </a:r>
            <a:br>
              <a:rPr lang="en-US" dirty="0"/>
            </a:br>
            <a:endParaRPr dirty="0"/>
          </a:p>
          <a:p>
            <a:pPr marL="0" lvl="0" indent="0" algn="l" rtl="0">
              <a:spcBef>
                <a:spcPts val="0"/>
              </a:spcBef>
              <a:spcAft>
                <a:spcPts val="0"/>
              </a:spcAft>
              <a:buClr>
                <a:schemeClr val="dk1"/>
              </a:buClr>
              <a:buSzPts val="1100"/>
              <a:buFont typeface="Arial"/>
              <a:buNone/>
            </a:pPr>
            <a:r>
              <a:rPr lang="en-US" dirty="0"/>
              <a:t>Metabolic psychiatry is about treating the root causes of mental illness by restoring brain energy balance, not just managing symptoms.</a:t>
            </a:r>
            <a:endParaRPr dirty="0"/>
          </a:p>
          <a:p>
            <a:pPr marL="0" lvl="0" indent="0" algn="l" rtl="0">
              <a:spcBef>
                <a:spcPts val="0"/>
              </a:spcBef>
              <a:spcAft>
                <a:spcPts val="0"/>
              </a:spcAft>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The brain is our most energy-hungry organ - using about 20% of our body’s energy. If it can’t access or use fuel properly—due to problems like insulin resistance, inflammation, or mitochondrial dysfunction—thinking, mood, and emotions can all be affected.</a:t>
            </a:r>
            <a:endParaRPr dirty="0"/>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Many mental health conditions—like depression, bipolar disorder, ADHD, and dementia—are linked to problems with metabolism, such as insulin resistance and inflammation. These problems can make it harder for the body and brain to get the energy they need, which affects mood, focus, and thinking. By taking care of these metabolic issues, we can help the brain work better and support overall mental health, which may reduce symptoms.</a:t>
            </a:r>
            <a:endParaRPr dirty="0"/>
          </a:p>
        </p:txBody>
      </p:sp>
      <p:sp>
        <p:nvSpPr>
          <p:cNvPr id="152" name="Google Shape;15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dirty="0">
                <a:solidFill>
                  <a:srgbClr val="222222"/>
                </a:solidFill>
                <a:highlight>
                  <a:srgbClr val="FFFFFF"/>
                </a:highlight>
                <a:latin typeface="Arial"/>
                <a:ea typeface="Arial"/>
                <a:cs typeface="Arial"/>
                <a:sym typeface="Arial"/>
              </a:rPr>
              <a:t>Looking at some of these statistics we can see that mental health and metabolic health are strongly connected. It is important to note that many people have poor metabolic health even if they don’t show outward signs and symptoms. </a:t>
            </a:r>
            <a:endParaRPr sz="1000" dirty="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sz="1000" dirty="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US" sz="1000" dirty="0">
                <a:solidFill>
                  <a:srgbClr val="222222"/>
                </a:solidFill>
                <a:highlight>
                  <a:srgbClr val="FFFFFF"/>
                </a:highlight>
                <a:latin typeface="Arial"/>
                <a:ea typeface="Arial"/>
                <a:cs typeface="Arial"/>
                <a:sym typeface="Arial"/>
              </a:rPr>
              <a:t>*Insulin resistance meaning the body’s cells become less responsive to insulin - the hormone that helps move glucose from the bloodstream into cells for energy</a:t>
            </a:r>
          </a:p>
          <a:p>
            <a:pPr marL="0" lvl="0" indent="0" algn="l" rtl="0">
              <a:spcBef>
                <a:spcPts val="0"/>
              </a:spcBef>
              <a:spcAft>
                <a:spcPts val="0"/>
              </a:spcAft>
              <a:buNone/>
            </a:pPr>
            <a:endParaRPr lang="en-US" sz="1000" dirty="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US" sz="1200" b="0" i="0" dirty="0">
                <a:solidFill>
                  <a:srgbClr val="1C1D1F"/>
                </a:solidFill>
                <a:effectLst/>
                <a:latin typeface="Nunito" pitchFamily="2" charset="0"/>
              </a:rPr>
              <a:t>CDC – “People with diabetes are 2 to 3 times more likely to have depression than people without diabetes.”</a:t>
            </a:r>
          </a:p>
          <a:p>
            <a:pPr marL="0" lvl="0" indent="0" algn="l" rtl="0">
              <a:spcBef>
                <a:spcPts val="0"/>
              </a:spcBef>
              <a:spcAft>
                <a:spcPts val="0"/>
              </a:spcAft>
              <a:buNone/>
            </a:pPr>
            <a:endParaRPr lang="en-US" sz="1200" b="0" i="0" dirty="0">
              <a:solidFill>
                <a:srgbClr val="1C1D1F"/>
              </a:solidFill>
              <a:effectLst/>
              <a:latin typeface="Nunito" pitchFamily="2" charset="0"/>
            </a:endParaRPr>
          </a:p>
          <a:p>
            <a:pPr marL="0" lvl="0" indent="0" algn="l" rtl="0">
              <a:spcBef>
                <a:spcPts val="0"/>
              </a:spcBef>
              <a:spcAft>
                <a:spcPts val="0"/>
              </a:spcAft>
              <a:buNone/>
            </a:pPr>
            <a:r>
              <a:rPr lang="en-US" sz="1200" b="0" i="0" dirty="0">
                <a:solidFill>
                  <a:srgbClr val="1C1D1F"/>
                </a:solidFill>
                <a:effectLst/>
                <a:latin typeface="Nunito" pitchFamily="2" charset="0"/>
              </a:rPr>
              <a:t>Stanford Report – “</a:t>
            </a:r>
            <a:r>
              <a:rPr lang="en-US" b="0" i="0" dirty="0">
                <a:solidFill>
                  <a:srgbClr val="2E2D29"/>
                </a:solidFill>
                <a:effectLst/>
                <a:latin typeface="Source Sans 3"/>
              </a:rPr>
              <a:t>Mental and metabolic illnesses frequently occur together: More than 40% of people with severe mental illnesses also have metabolic syndrome.”</a:t>
            </a:r>
            <a:endParaRPr lang="en-US" sz="1200" b="0" i="0" dirty="0">
              <a:solidFill>
                <a:srgbClr val="1C1D1F"/>
              </a:solidFill>
              <a:effectLst/>
              <a:latin typeface="Nunito" pitchFamily="2" charset="0"/>
            </a:endParaRPr>
          </a:p>
          <a:p>
            <a:pPr marL="0" lvl="0" indent="0" algn="l" rtl="0">
              <a:spcBef>
                <a:spcPts val="0"/>
              </a:spcBef>
              <a:spcAft>
                <a:spcPts val="0"/>
              </a:spcAft>
              <a:buNone/>
            </a:pPr>
            <a:endParaRPr lang="en-US" sz="1200" b="0" i="0" dirty="0">
              <a:solidFill>
                <a:srgbClr val="1C1D1F"/>
              </a:solidFill>
              <a:effectLst/>
              <a:highlight>
                <a:srgbClr val="FFFFFF"/>
              </a:highlight>
              <a:latin typeface="Nunito" pitchFamily="2" charset="0"/>
              <a:ea typeface="Arial"/>
              <a:cs typeface="Arial"/>
              <a:sym typeface="Arial"/>
            </a:endParaRPr>
          </a:p>
          <a:p>
            <a:pPr marL="0" lvl="0" indent="0" algn="l" rtl="0">
              <a:spcBef>
                <a:spcPts val="0"/>
              </a:spcBef>
              <a:spcAft>
                <a:spcPts val="0"/>
              </a:spcAft>
              <a:buNone/>
            </a:pPr>
            <a:r>
              <a:rPr lang="en-US" sz="1200" b="0" i="0" dirty="0" err="1">
                <a:solidFill>
                  <a:srgbClr val="1C1D1F"/>
                </a:solidFill>
                <a:effectLst/>
                <a:highlight>
                  <a:srgbClr val="FFFFFF"/>
                </a:highlight>
                <a:latin typeface="Nunito" pitchFamily="2" charset="0"/>
                <a:ea typeface="Arial"/>
                <a:cs typeface="Arial"/>
                <a:sym typeface="Arial"/>
              </a:rPr>
              <a:t>Parcha</a:t>
            </a:r>
            <a:r>
              <a:rPr lang="en-US" sz="1200" b="0" i="0" dirty="0">
                <a:solidFill>
                  <a:srgbClr val="1C1D1F"/>
                </a:solidFill>
                <a:effectLst/>
                <a:highlight>
                  <a:srgbClr val="FFFFFF"/>
                </a:highlight>
                <a:latin typeface="Nunito" pitchFamily="2" charset="0"/>
                <a:ea typeface="Arial"/>
                <a:cs typeface="Arial"/>
                <a:sym typeface="Arial"/>
              </a:rPr>
              <a:t> et. al. 2022- “</a:t>
            </a:r>
            <a:r>
              <a:rPr lang="en-US" sz="1200" b="1" i="0" dirty="0">
                <a:solidFill>
                  <a:srgbClr val="212121"/>
                </a:solidFill>
                <a:effectLst/>
                <a:latin typeface="BlinkMacSystemFont"/>
              </a:rPr>
              <a:t>Conclusions: </a:t>
            </a:r>
            <a:r>
              <a:rPr lang="en-US" sz="1200" b="0" i="0" dirty="0">
                <a:solidFill>
                  <a:srgbClr val="212121"/>
                </a:solidFill>
                <a:effectLst/>
                <a:latin typeface="BlinkMacSystemFont"/>
              </a:rPr>
              <a:t>Four-in-10 young American adults have IR, which occurs in a cluster with cardiometabolic risk factors. Nearly half of young adults with IR are nonobese.”</a:t>
            </a:r>
            <a:endParaRPr sz="1000" dirty="0">
              <a:solidFill>
                <a:srgbClr val="222222"/>
              </a:solidFill>
              <a:highlight>
                <a:srgbClr val="FFFFFF"/>
              </a:highlight>
              <a:latin typeface="Arial"/>
              <a:ea typeface="Arial"/>
              <a:cs typeface="Arial"/>
              <a:sym typeface="Arial"/>
            </a:endParaRPr>
          </a:p>
        </p:txBody>
      </p:sp>
      <p:sp>
        <p:nvSpPr>
          <p:cNvPr id="169" name="Google Shape;1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As the brain uses about </a:t>
            </a:r>
            <a:r>
              <a:rPr lang="en-US" sz="1100" b="1" dirty="0">
                <a:latin typeface="Arial"/>
                <a:ea typeface="Arial"/>
                <a:cs typeface="Arial"/>
                <a:sym typeface="Arial"/>
              </a:rPr>
              <a:t>20% of our total energy</a:t>
            </a:r>
            <a:r>
              <a:rPr lang="en-US" sz="1100" dirty="0">
                <a:latin typeface="Arial"/>
                <a:ea typeface="Arial"/>
                <a:cs typeface="Arial"/>
                <a:sym typeface="Arial"/>
              </a:rPr>
              <a:t>, which is a lot considering it makes up only </a:t>
            </a:r>
            <a:r>
              <a:rPr lang="en-US" sz="1100" b="1" dirty="0">
                <a:latin typeface="Arial"/>
                <a:ea typeface="Arial"/>
                <a:cs typeface="Arial"/>
                <a:sym typeface="Arial"/>
              </a:rPr>
              <a:t>2% of total body weight</a:t>
            </a:r>
            <a:r>
              <a:rPr lang="en-US" sz="1100" dirty="0">
                <a:latin typeface="Arial"/>
                <a:ea typeface="Arial"/>
                <a:cs typeface="Arial"/>
                <a:sym typeface="Arial"/>
              </a:rPr>
              <a:t>. This shows how energy-intensive the brain really is—every thought, emotion, and action depends on a constant, efficient energy supply.</a:t>
            </a:r>
            <a:br>
              <a:rPr lang="en-US" sz="1100" dirty="0">
                <a:latin typeface="Arial"/>
                <a:ea typeface="Arial"/>
                <a:cs typeface="Arial"/>
                <a:sym typeface="Arial"/>
              </a:rPr>
            </a:b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dirty="0">
                <a:latin typeface="Arial"/>
                <a:ea typeface="Arial"/>
                <a:cs typeface="Arial"/>
                <a:sym typeface="Arial"/>
              </a:rPr>
              <a:t>It makes sense that if energy metabolism is </a:t>
            </a:r>
            <a:r>
              <a:rPr lang="en-US" sz="1100" b="1" dirty="0">
                <a:latin typeface="Arial"/>
                <a:ea typeface="Arial"/>
                <a:cs typeface="Arial"/>
                <a:sym typeface="Arial"/>
              </a:rPr>
              <a:t>dysregulated or malfunctioning</a:t>
            </a:r>
            <a:r>
              <a:rPr lang="en-US" sz="1100" dirty="0">
                <a:latin typeface="Arial"/>
                <a:ea typeface="Arial"/>
                <a:cs typeface="Arial"/>
                <a:sym typeface="Arial"/>
              </a:rPr>
              <a:t>, brain function can be affected. We can see this in mental health conditions: for example, </a:t>
            </a:r>
            <a:r>
              <a:rPr lang="en-US" sz="1100" b="1" dirty="0">
                <a:latin typeface="Arial"/>
                <a:ea typeface="Arial"/>
                <a:cs typeface="Arial"/>
                <a:sym typeface="Arial"/>
              </a:rPr>
              <a:t>low energy or inefficient brain metabolism</a:t>
            </a:r>
            <a:r>
              <a:rPr lang="en-US" sz="1100" dirty="0">
                <a:latin typeface="Arial"/>
                <a:ea typeface="Arial"/>
                <a:cs typeface="Arial"/>
                <a:sym typeface="Arial"/>
              </a:rPr>
              <a:t> may contribute to </a:t>
            </a:r>
            <a:r>
              <a:rPr lang="en-US" sz="1100" b="1" dirty="0">
                <a:latin typeface="Arial"/>
                <a:ea typeface="Arial"/>
                <a:cs typeface="Arial"/>
                <a:sym typeface="Arial"/>
              </a:rPr>
              <a:t>depression</a:t>
            </a:r>
            <a:r>
              <a:rPr lang="en-US" sz="1100" dirty="0">
                <a:latin typeface="Arial"/>
                <a:ea typeface="Arial"/>
                <a:cs typeface="Arial"/>
                <a:sym typeface="Arial"/>
              </a:rPr>
              <a:t>, while </a:t>
            </a:r>
            <a:r>
              <a:rPr lang="en-US" sz="1100" b="1" dirty="0">
                <a:latin typeface="Arial"/>
                <a:ea typeface="Arial"/>
                <a:cs typeface="Arial"/>
                <a:sym typeface="Arial"/>
              </a:rPr>
              <a:t>hyperactive or dysregulated energy use</a:t>
            </a:r>
            <a:r>
              <a:rPr lang="en-US" sz="1100" dirty="0">
                <a:latin typeface="Arial"/>
                <a:ea typeface="Arial"/>
                <a:cs typeface="Arial"/>
                <a:sym typeface="Arial"/>
              </a:rPr>
              <a:t> could be involved in </a:t>
            </a:r>
            <a:r>
              <a:rPr lang="en-US" sz="1100" b="1" dirty="0">
                <a:latin typeface="Arial"/>
                <a:ea typeface="Arial"/>
                <a:cs typeface="Arial"/>
                <a:sym typeface="Arial"/>
              </a:rPr>
              <a:t>mania.</a:t>
            </a:r>
            <a:endParaRPr sz="1100" b="1" dirty="0">
              <a:latin typeface="Arial"/>
              <a:ea typeface="Arial"/>
              <a:cs typeface="Arial"/>
              <a:sym typeface="Arial"/>
            </a:endParaRPr>
          </a:p>
          <a:p>
            <a:pPr marL="0" lvl="0" indent="0" algn="l" rtl="0">
              <a:spcBef>
                <a:spcPts val="0"/>
              </a:spcBef>
              <a:spcAft>
                <a:spcPts val="0"/>
              </a:spcAft>
              <a:buNone/>
            </a:pPr>
            <a:endParaRPr dirty="0"/>
          </a:p>
        </p:txBody>
      </p:sp>
      <p:sp>
        <p:nvSpPr>
          <p:cNvPr id="186" name="Google Shape;18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100" dirty="0">
                <a:latin typeface="Arial"/>
                <a:ea typeface="Arial"/>
                <a:cs typeface="Arial"/>
                <a:sym typeface="Arial"/>
              </a:rPr>
              <a:t>Under most conditions, the brain relies mainly on </a:t>
            </a:r>
            <a:r>
              <a:rPr lang="en-US" sz="1100" b="1" dirty="0">
                <a:latin typeface="Arial"/>
                <a:ea typeface="Arial"/>
                <a:cs typeface="Arial"/>
                <a:sym typeface="Arial"/>
              </a:rPr>
              <a:t>glucose</a:t>
            </a:r>
            <a:r>
              <a:rPr lang="en-US" sz="1100" dirty="0">
                <a:latin typeface="Arial"/>
                <a:ea typeface="Arial"/>
                <a:cs typeface="Arial"/>
                <a:sym typeface="Arial"/>
              </a:rPr>
              <a:t>, which can come from carbohydrates in the diet.</a:t>
            </a:r>
            <a:br>
              <a:rPr lang="en-US" sz="1100" dirty="0">
                <a:latin typeface="Arial"/>
                <a:ea typeface="Arial"/>
                <a:cs typeface="Arial"/>
                <a:sym typeface="Arial"/>
              </a:rPr>
            </a:br>
            <a:br>
              <a:rPr lang="en-US" sz="1100" dirty="0">
                <a:latin typeface="Arial"/>
                <a:ea typeface="Arial"/>
                <a:cs typeface="Arial"/>
                <a:sym typeface="Arial"/>
              </a:rPr>
            </a:br>
            <a:r>
              <a:rPr lang="en-US" sz="1100" dirty="0">
                <a:latin typeface="Arial"/>
                <a:ea typeface="Arial"/>
                <a:cs typeface="Arial"/>
                <a:sym typeface="Arial"/>
              </a:rPr>
              <a:t>When glucose is limited—such as during fasting, low-carb diets, or ketogenic diets—our bodies will produce </a:t>
            </a:r>
            <a:r>
              <a:rPr lang="en-US" sz="1100" b="1" dirty="0">
                <a:latin typeface="Arial"/>
                <a:ea typeface="Arial"/>
                <a:cs typeface="Arial"/>
                <a:sym typeface="Arial"/>
              </a:rPr>
              <a:t>ketones</a:t>
            </a:r>
            <a:r>
              <a:rPr lang="en-US" sz="1100" dirty="0">
                <a:latin typeface="Arial"/>
                <a:ea typeface="Arial"/>
                <a:cs typeface="Arial"/>
                <a:sym typeface="Arial"/>
              </a:rPr>
              <a:t> from fat stores.</a:t>
            </a:r>
            <a:br>
              <a:rPr lang="en-US" sz="1100" dirty="0">
                <a:latin typeface="Arial"/>
                <a:ea typeface="Arial"/>
                <a:cs typeface="Arial"/>
                <a:sym typeface="Arial"/>
              </a:rPr>
            </a:br>
            <a:endParaRPr sz="1100" dirty="0">
              <a:latin typeface="Arial"/>
              <a:ea typeface="Arial"/>
              <a:cs typeface="Arial"/>
              <a:sym typeface="Arial"/>
            </a:endParaRPr>
          </a:p>
          <a:p>
            <a:pPr marL="0" lvl="0" indent="0" algn="l" rtl="0">
              <a:lnSpc>
                <a:spcPct val="115000"/>
              </a:lnSpc>
              <a:spcBef>
                <a:spcPts val="1200"/>
              </a:spcBef>
              <a:spcAft>
                <a:spcPts val="0"/>
              </a:spcAft>
              <a:buNone/>
            </a:pPr>
            <a:r>
              <a:rPr lang="en-US" sz="1100" dirty="0">
                <a:latin typeface="Arial"/>
                <a:ea typeface="Arial"/>
                <a:cs typeface="Arial"/>
                <a:sym typeface="Arial"/>
              </a:rPr>
              <a:t>Ketones can cross the blood-brain barrier and provide a </a:t>
            </a:r>
            <a:r>
              <a:rPr lang="en-US" sz="1100" b="1" dirty="0">
                <a:latin typeface="Arial"/>
                <a:ea typeface="Arial"/>
                <a:cs typeface="Arial"/>
                <a:sym typeface="Arial"/>
              </a:rPr>
              <a:t>stable, efficient energy source</a:t>
            </a:r>
            <a:r>
              <a:rPr lang="en-US" sz="1100" dirty="0">
                <a:latin typeface="Arial"/>
                <a:ea typeface="Arial"/>
                <a:cs typeface="Arial"/>
                <a:sym typeface="Arial"/>
              </a:rPr>
              <a:t> for the brain.</a:t>
            </a:r>
            <a:br>
              <a:rPr lang="en-US" sz="1100" dirty="0">
                <a:latin typeface="Arial"/>
                <a:ea typeface="Arial"/>
                <a:cs typeface="Arial"/>
                <a:sym typeface="Arial"/>
              </a:rPr>
            </a:b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b="1" dirty="0">
                <a:latin typeface="Arial"/>
                <a:ea typeface="Arial"/>
                <a:cs typeface="Arial"/>
                <a:sym typeface="Arial"/>
              </a:rPr>
              <a:t>Why this matters for mental health:</a:t>
            </a:r>
            <a:br>
              <a:rPr lang="en-US" sz="1100" b="1" dirty="0">
                <a:latin typeface="Arial"/>
                <a:ea typeface="Arial"/>
                <a:cs typeface="Arial"/>
                <a:sym typeface="Arial"/>
              </a:rPr>
            </a:br>
            <a:endParaRPr sz="1100" b="1"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US" sz="1100" dirty="0">
                <a:latin typeface="Arial"/>
                <a:ea typeface="Arial"/>
                <a:cs typeface="Arial"/>
                <a:sym typeface="Arial"/>
              </a:rPr>
              <a:t> Ketones can </a:t>
            </a:r>
            <a:r>
              <a:rPr lang="en-US" sz="1100" b="1" dirty="0">
                <a:latin typeface="Arial"/>
                <a:ea typeface="Arial"/>
                <a:cs typeface="Arial"/>
                <a:sym typeface="Arial"/>
              </a:rPr>
              <a:t>support brain energy stability</a:t>
            </a:r>
            <a:r>
              <a:rPr lang="en-US" sz="1100" dirty="0">
                <a:latin typeface="Arial"/>
                <a:ea typeface="Arial"/>
                <a:cs typeface="Arial"/>
                <a:sym typeface="Arial"/>
              </a:rPr>
              <a:t>, improve mitochondrial function, and reduce oxidative stress.</a:t>
            </a:r>
            <a:br>
              <a:rPr lang="en-US" sz="1100" dirty="0">
                <a:latin typeface="Arial"/>
                <a:ea typeface="Arial"/>
                <a:cs typeface="Arial"/>
                <a:sym typeface="Arial"/>
              </a:rPr>
            </a:b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For some people, especially those with metabolic dysfunction or mood disorders, ketones may help </a:t>
            </a:r>
            <a:r>
              <a:rPr lang="en-US" sz="1100" b="1" dirty="0">
                <a:latin typeface="Arial"/>
                <a:ea typeface="Arial"/>
                <a:cs typeface="Arial"/>
                <a:sym typeface="Arial"/>
              </a:rPr>
              <a:t>stabilize mood and cognitive function</a:t>
            </a:r>
            <a:r>
              <a:rPr lang="en-US" sz="1100" dirty="0">
                <a:latin typeface="Arial"/>
                <a:ea typeface="Arial"/>
                <a:cs typeface="Arial"/>
                <a:sym typeface="Arial"/>
              </a:rPr>
              <a:t>.</a:t>
            </a:r>
            <a:br>
              <a:rPr lang="en-US" sz="1100" dirty="0">
                <a:latin typeface="Arial"/>
                <a:ea typeface="Arial"/>
                <a:cs typeface="Arial"/>
                <a:sym typeface="Arial"/>
              </a:rPr>
            </a:b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br>
              <a:rPr lang="en-US" sz="1100" b="1" dirty="0">
                <a:latin typeface="Arial"/>
                <a:ea typeface="Arial"/>
                <a:cs typeface="Arial"/>
                <a:sym typeface="Arial"/>
              </a:rPr>
            </a:br>
            <a:r>
              <a:rPr lang="en-US" sz="1100" dirty="0">
                <a:latin typeface="Arial"/>
                <a:ea typeface="Arial"/>
                <a:cs typeface="Arial"/>
                <a:sym typeface="Arial"/>
              </a:rPr>
              <a:t>Understanding both glucose and ketones highlights how </a:t>
            </a:r>
            <a:r>
              <a:rPr lang="en-US" sz="1100" b="0" dirty="0">
                <a:latin typeface="Arial"/>
                <a:ea typeface="Arial"/>
                <a:cs typeface="Arial"/>
                <a:sym typeface="Arial"/>
              </a:rPr>
              <a:t>brain energy availability </a:t>
            </a:r>
            <a:r>
              <a:rPr lang="en-US" sz="1100" dirty="0">
                <a:latin typeface="Arial"/>
                <a:ea typeface="Arial"/>
                <a:cs typeface="Arial"/>
                <a:sym typeface="Arial"/>
              </a:rPr>
              <a:t>affects mental function and why metabolic approaches can influence psychiatric outcomes.</a:t>
            </a:r>
            <a:endParaRPr sz="1100" dirty="0">
              <a:latin typeface="Arial"/>
              <a:ea typeface="Arial"/>
              <a:cs typeface="Arial"/>
              <a:sym typeface="Arial"/>
            </a:endParaRPr>
          </a:p>
          <a:p>
            <a:pPr marL="0" lvl="0" indent="0" algn="l" rtl="0">
              <a:spcBef>
                <a:spcPts val="1200"/>
              </a:spcBef>
              <a:spcAft>
                <a:spcPts val="0"/>
              </a:spcAft>
              <a:buNone/>
            </a:pPr>
            <a:endParaRPr dirty="0"/>
          </a:p>
        </p:txBody>
      </p:sp>
      <p:sp>
        <p:nvSpPr>
          <p:cNvPr id="210" name="Google Shape;21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master">
  <p:cSld name="Slide 1 master">
    <p:bg>
      <p:bgPr>
        <a:solidFill>
          <a:srgbClr val="000000"/>
        </a:solidFill>
        <a:effectLst/>
      </p:bgPr>
    </p:bg>
    <p:spTree>
      <p:nvGrpSpPr>
        <p:cNvPr id="1" name="Shape 10"/>
        <p:cNvGrpSpPr/>
        <p:nvPr/>
      </p:nvGrpSpPr>
      <p:grpSpPr>
        <a:xfrm>
          <a:off x="0" y="0"/>
          <a:ext cx="0" cy="0"/>
          <a:chOff x="0" y="0"/>
          <a:chExt cx="0" cy="0"/>
        </a:xfrm>
      </p:grpSpPr>
      <p:sp>
        <p:nvSpPr>
          <p:cNvPr id="11" name="Google Shape;11;p2"/>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10 master">
  <p:cSld name="Slide 10 master">
    <p:bg>
      <p:bgPr>
        <a:solidFill>
          <a:srgbClr val="000000"/>
        </a:solidFill>
        <a:effectLst/>
      </p:bgPr>
    </p:bg>
    <p:spTree>
      <p:nvGrpSpPr>
        <p:cNvPr id="1" name="Shape 37"/>
        <p:cNvGrpSpPr/>
        <p:nvPr/>
      </p:nvGrpSpPr>
      <p:grpSpPr>
        <a:xfrm>
          <a:off x="0" y="0"/>
          <a:ext cx="0" cy="0"/>
          <a:chOff x="0" y="0"/>
          <a:chExt cx="0" cy="0"/>
        </a:xfrm>
      </p:grpSpPr>
      <p:sp>
        <p:nvSpPr>
          <p:cNvPr id="38" name="Google Shape;38;p11"/>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1"/>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11 master">
  <p:cSld name="Slide 11 master">
    <p:bg>
      <p:bgPr>
        <a:solidFill>
          <a:srgbClr val="000000"/>
        </a:solidFill>
        <a:effectLst/>
      </p:bgPr>
    </p:bg>
    <p:spTree>
      <p:nvGrpSpPr>
        <p:cNvPr id="1" name="Shape 40"/>
        <p:cNvGrpSpPr/>
        <p:nvPr/>
      </p:nvGrpSpPr>
      <p:grpSpPr>
        <a:xfrm>
          <a:off x="0" y="0"/>
          <a:ext cx="0" cy="0"/>
          <a:chOff x="0" y="0"/>
          <a:chExt cx="0" cy="0"/>
        </a:xfrm>
      </p:grpSpPr>
      <p:sp>
        <p:nvSpPr>
          <p:cNvPr id="41" name="Google Shape;41;p12"/>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2"/>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12 master">
  <p:cSld name="Slide 12 master">
    <p:bg>
      <p:bgPr>
        <a:solidFill>
          <a:srgbClr val="000000"/>
        </a:solidFill>
        <a:effectLst/>
      </p:bgPr>
    </p:bg>
    <p:spTree>
      <p:nvGrpSpPr>
        <p:cNvPr id="1" name="Shape 43"/>
        <p:cNvGrpSpPr/>
        <p:nvPr/>
      </p:nvGrpSpPr>
      <p:grpSpPr>
        <a:xfrm>
          <a:off x="0" y="0"/>
          <a:ext cx="0" cy="0"/>
          <a:chOff x="0" y="0"/>
          <a:chExt cx="0" cy="0"/>
        </a:xfrm>
      </p:grpSpPr>
      <p:sp>
        <p:nvSpPr>
          <p:cNvPr id="44" name="Google Shape;44;p13"/>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14 master">
  <p:cSld name="Slide 14 master">
    <p:bg>
      <p:bgPr>
        <a:solidFill>
          <a:srgbClr val="000000"/>
        </a:solidFill>
        <a:effectLst/>
      </p:bgPr>
    </p:bg>
    <p:spTree>
      <p:nvGrpSpPr>
        <p:cNvPr id="1" name="Shape 49"/>
        <p:cNvGrpSpPr/>
        <p:nvPr/>
      </p:nvGrpSpPr>
      <p:grpSpPr>
        <a:xfrm>
          <a:off x="0" y="0"/>
          <a:ext cx="0" cy="0"/>
          <a:chOff x="0" y="0"/>
          <a:chExt cx="0" cy="0"/>
        </a:xfrm>
      </p:grpSpPr>
      <p:sp>
        <p:nvSpPr>
          <p:cNvPr id="50" name="Google Shape;50;p15"/>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5"/>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15 master">
  <p:cSld name="Slide 15 master">
    <p:bg>
      <p:bgPr>
        <a:solidFill>
          <a:srgbClr val="000000"/>
        </a:solidFill>
        <a:effectLst/>
      </p:bgPr>
    </p:bg>
    <p:spTree>
      <p:nvGrpSpPr>
        <p:cNvPr id="1" name="Shape 52"/>
        <p:cNvGrpSpPr/>
        <p:nvPr/>
      </p:nvGrpSpPr>
      <p:grpSpPr>
        <a:xfrm>
          <a:off x="0" y="0"/>
          <a:ext cx="0" cy="0"/>
          <a:chOff x="0" y="0"/>
          <a:chExt cx="0" cy="0"/>
        </a:xfrm>
      </p:grpSpPr>
      <p:sp>
        <p:nvSpPr>
          <p:cNvPr id="53" name="Google Shape;53;p16"/>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16 master">
  <p:cSld name="Slide 16 master">
    <p:bg>
      <p:bgPr>
        <a:solidFill>
          <a:srgbClr val="000000"/>
        </a:solidFill>
        <a:effectLst/>
      </p:bgPr>
    </p:bg>
    <p:spTree>
      <p:nvGrpSpPr>
        <p:cNvPr id="1" name="Shape 55"/>
        <p:cNvGrpSpPr/>
        <p:nvPr/>
      </p:nvGrpSpPr>
      <p:grpSpPr>
        <a:xfrm>
          <a:off x="0" y="0"/>
          <a:ext cx="0" cy="0"/>
          <a:chOff x="0" y="0"/>
          <a:chExt cx="0" cy="0"/>
        </a:xfrm>
      </p:grpSpPr>
      <p:sp>
        <p:nvSpPr>
          <p:cNvPr id="56" name="Google Shape;56;p17"/>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7"/>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17 master">
  <p:cSld name="Slide 17 master">
    <p:bg>
      <p:bgPr>
        <a:solidFill>
          <a:srgbClr val="000000"/>
        </a:solidFill>
        <a:effectLst/>
      </p:bgPr>
    </p:bg>
    <p:spTree>
      <p:nvGrpSpPr>
        <p:cNvPr id="1" name="Shape 58"/>
        <p:cNvGrpSpPr/>
        <p:nvPr/>
      </p:nvGrpSpPr>
      <p:grpSpPr>
        <a:xfrm>
          <a:off x="0" y="0"/>
          <a:ext cx="0" cy="0"/>
          <a:chOff x="0" y="0"/>
          <a:chExt cx="0" cy="0"/>
        </a:xfrm>
      </p:grpSpPr>
      <p:sp>
        <p:nvSpPr>
          <p:cNvPr id="59" name="Google Shape;59;p18"/>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8"/>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18 master">
  <p:cSld name="Slide 18 master">
    <p:bg>
      <p:bgPr>
        <a:solidFill>
          <a:srgbClr val="000000"/>
        </a:solidFill>
        <a:effectLst/>
      </p:bgPr>
    </p:bg>
    <p:spTree>
      <p:nvGrpSpPr>
        <p:cNvPr id="1" name="Shape 61"/>
        <p:cNvGrpSpPr/>
        <p:nvPr/>
      </p:nvGrpSpPr>
      <p:grpSpPr>
        <a:xfrm>
          <a:off x="0" y="0"/>
          <a:ext cx="0" cy="0"/>
          <a:chOff x="0" y="0"/>
          <a:chExt cx="0" cy="0"/>
        </a:xfrm>
      </p:grpSpPr>
      <p:sp>
        <p:nvSpPr>
          <p:cNvPr id="62" name="Google Shape;62;p19"/>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9"/>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19 master">
  <p:cSld name="Slide 19 master">
    <p:bg>
      <p:bgPr>
        <a:solidFill>
          <a:srgbClr val="000000"/>
        </a:solidFill>
        <a:effectLst/>
      </p:bgPr>
    </p:bg>
    <p:spTree>
      <p:nvGrpSpPr>
        <p:cNvPr id="1" name="Shape 64"/>
        <p:cNvGrpSpPr/>
        <p:nvPr/>
      </p:nvGrpSpPr>
      <p:grpSpPr>
        <a:xfrm>
          <a:off x="0" y="0"/>
          <a:ext cx="0" cy="0"/>
          <a:chOff x="0" y="0"/>
          <a:chExt cx="0" cy="0"/>
        </a:xfrm>
      </p:grpSpPr>
      <p:sp>
        <p:nvSpPr>
          <p:cNvPr id="65" name="Google Shape;65;p20"/>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0"/>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20 master">
  <p:cSld name="Slide 20 master">
    <p:bg>
      <p:bgPr>
        <a:solidFill>
          <a:srgbClr val="000000"/>
        </a:solidFill>
        <a:effectLst/>
      </p:bgPr>
    </p:bg>
    <p:spTree>
      <p:nvGrpSpPr>
        <p:cNvPr id="1" name="Shape 67"/>
        <p:cNvGrpSpPr/>
        <p:nvPr/>
      </p:nvGrpSpPr>
      <p:grpSpPr>
        <a:xfrm>
          <a:off x="0" y="0"/>
          <a:ext cx="0" cy="0"/>
          <a:chOff x="0" y="0"/>
          <a:chExt cx="0" cy="0"/>
        </a:xfrm>
      </p:grpSpPr>
      <p:sp>
        <p:nvSpPr>
          <p:cNvPr id="68" name="Google Shape;68;p21"/>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1"/>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master">
  <p:cSld name="Slide 2 master">
    <p:bg>
      <p:bgPr>
        <a:solidFill>
          <a:srgbClr val="000000"/>
        </a:solidFill>
        <a:effectLst/>
      </p:bgPr>
    </p:bg>
    <p:spTree>
      <p:nvGrpSpPr>
        <p:cNvPr id="1" name="Shape 13"/>
        <p:cNvGrpSpPr/>
        <p:nvPr/>
      </p:nvGrpSpPr>
      <p:grpSpPr>
        <a:xfrm>
          <a:off x="0" y="0"/>
          <a:ext cx="0" cy="0"/>
          <a:chOff x="0" y="0"/>
          <a:chExt cx="0" cy="0"/>
        </a:xfrm>
      </p:grpSpPr>
      <p:sp>
        <p:nvSpPr>
          <p:cNvPr id="14" name="Google Shape;14;p3"/>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21 master">
  <p:cSld name="Slide 21 master">
    <p:bg>
      <p:bgPr>
        <a:solidFill>
          <a:srgbClr val="000000"/>
        </a:solidFill>
        <a:effectLst/>
      </p:bgPr>
    </p:bg>
    <p:spTree>
      <p:nvGrpSpPr>
        <p:cNvPr id="1" name="Shape 70"/>
        <p:cNvGrpSpPr/>
        <p:nvPr/>
      </p:nvGrpSpPr>
      <p:grpSpPr>
        <a:xfrm>
          <a:off x="0" y="0"/>
          <a:ext cx="0" cy="0"/>
          <a:chOff x="0" y="0"/>
          <a:chExt cx="0" cy="0"/>
        </a:xfrm>
      </p:grpSpPr>
      <p:sp>
        <p:nvSpPr>
          <p:cNvPr id="71" name="Google Shape;71;p22"/>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2"/>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22 master">
  <p:cSld name="Slide 22 master">
    <p:bg>
      <p:bgPr>
        <a:solidFill>
          <a:srgbClr val="000000"/>
        </a:solidFill>
        <a:effectLst/>
      </p:bgPr>
    </p:bg>
    <p:spTree>
      <p:nvGrpSpPr>
        <p:cNvPr id="1" name="Shape 73"/>
        <p:cNvGrpSpPr/>
        <p:nvPr/>
      </p:nvGrpSpPr>
      <p:grpSpPr>
        <a:xfrm>
          <a:off x="0" y="0"/>
          <a:ext cx="0" cy="0"/>
          <a:chOff x="0" y="0"/>
          <a:chExt cx="0" cy="0"/>
        </a:xfrm>
      </p:grpSpPr>
      <p:sp>
        <p:nvSpPr>
          <p:cNvPr id="74" name="Google Shape;74;p23"/>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23 master">
  <p:cSld name="Slide 23 master">
    <p:bg>
      <p:bgPr>
        <a:solidFill>
          <a:srgbClr val="000000"/>
        </a:solidFill>
        <a:effectLst/>
      </p:bgPr>
    </p:bg>
    <p:spTree>
      <p:nvGrpSpPr>
        <p:cNvPr id="1" name="Shape 76"/>
        <p:cNvGrpSpPr/>
        <p:nvPr/>
      </p:nvGrpSpPr>
      <p:grpSpPr>
        <a:xfrm>
          <a:off x="0" y="0"/>
          <a:ext cx="0" cy="0"/>
          <a:chOff x="0" y="0"/>
          <a:chExt cx="0" cy="0"/>
        </a:xfrm>
      </p:grpSpPr>
      <p:sp>
        <p:nvSpPr>
          <p:cNvPr id="77" name="Google Shape;77;p24"/>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4"/>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24 master">
  <p:cSld name="Slide 24 master">
    <p:bg>
      <p:bgPr>
        <a:solidFill>
          <a:srgbClr val="000000"/>
        </a:solidFill>
        <a:effectLst/>
      </p:bgPr>
    </p:bg>
    <p:spTree>
      <p:nvGrpSpPr>
        <p:cNvPr id="1" name="Shape 79"/>
        <p:cNvGrpSpPr/>
        <p:nvPr/>
      </p:nvGrpSpPr>
      <p:grpSpPr>
        <a:xfrm>
          <a:off x="0" y="0"/>
          <a:ext cx="0" cy="0"/>
          <a:chOff x="0" y="0"/>
          <a:chExt cx="0" cy="0"/>
        </a:xfrm>
      </p:grpSpPr>
      <p:sp>
        <p:nvSpPr>
          <p:cNvPr id="80" name="Google Shape;80;p25"/>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5"/>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8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master">
  <p:cSld name="Slide 3 master">
    <p:bg>
      <p:bgPr>
        <a:solidFill>
          <a:srgbClr val="000000"/>
        </a:solidFill>
        <a:effectLst/>
      </p:bgPr>
    </p:bg>
    <p:spTree>
      <p:nvGrpSpPr>
        <p:cNvPr id="1" name="Shape 16"/>
        <p:cNvGrpSpPr/>
        <p:nvPr/>
      </p:nvGrpSpPr>
      <p:grpSpPr>
        <a:xfrm>
          <a:off x="0" y="0"/>
          <a:ext cx="0" cy="0"/>
          <a:chOff x="0" y="0"/>
          <a:chExt cx="0" cy="0"/>
        </a:xfrm>
      </p:grpSpPr>
      <p:sp>
        <p:nvSpPr>
          <p:cNvPr id="17" name="Google Shape;17;p4"/>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4 master">
  <p:cSld name="Slide 4 master">
    <p:bg>
      <p:bgPr>
        <a:solidFill>
          <a:srgbClr val="000000"/>
        </a:solidFill>
        <a:effectLst/>
      </p:bgPr>
    </p:bg>
    <p:spTree>
      <p:nvGrpSpPr>
        <p:cNvPr id="1" name="Shape 19"/>
        <p:cNvGrpSpPr/>
        <p:nvPr/>
      </p:nvGrpSpPr>
      <p:grpSpPr>
        <a:xfrm>
          <a:off x="0" y="0"/>
          <a:ext cx="0" cy="0"/>
          <a:chOff x="0" y="0"/>
          <a:chExt cx="0" cy="0"/>
        </a:xfrm>
      </p:grpSpPr>
      <p:sp>
        <p:nvSpPr>
          <p:cNvPr id="20" name="Google Shape;20;p5"/>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5 master">
  <p:cSld name="Slide 5 master">
    <p:bg>
      <p:bgPr>
        <a:solidFill>
          <a:srgbClr val="000000"/>
        </a:solidFill>
        <a:effectLst/>
      </p:bgPr>
    </p:bg>
    <p:spTree>
      <p:nvGrpSpPr>
        <p:cNvPr id="1" name="Shape 22"/>
        <p:cNvGrpSpPr/>
        <p:nvPr/>
      </p:nvGrpSpPr>
      <p:grpSpPr>
        <a:xfrm>
          <a:off x="0" y="0"/>
          <a:ext cx="0" cy="0"/>
          <a:chOff x="0" y="0"/>
          <a:chExt cx="0" cy="0"/>
        </a:xfrm>
      </p:grpSpPr>
      <p:sp>
        <p:nvSpPr>
          <p:cNvPr id="23" name="Google Shape;23;p6"/>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6 master">
  <p:cSld name="Slide 6 master">
    <p:bg>
      <p:bgPr>
        <a:solidFill>
          <a:srgbClr val="000000"/>
        </a:solidFill>
        <a:effectLst/>
      </p:bgPr>
    </p:bg>
    <p:spTree>
      <p:nvGrpSpPr>
        <p:cNvPr id="1" name="Shape 25"/>
        <p:cNvGrpSpPr/>
        <p:nvPr/>
      </p:nvGrpSpPr>
      <p:grpSpPr>
        <a:xfrm>
          <a:off x="0" y="0"/>
          <a:ext cx="0" cy="0"/>
          <a:chOff x="0" y="0"/>
          <a:chExt cx="0" cy="0"/>
        </a:xfrm>
      </p:grpSpPr>
      <p:sp>
        <p:nvSpPr>
          <p:cNvPr id="26" name="Google Shape;26;p7"/>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7"/>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7 master">
  <p:cSld name="Slide 7 master">
    <p:bg>
      <p:bgPr>
        <a:solidFill>
          <a:srgbClr val="000000"/>
        </a:solidFill>
        <a:effectLst/>
      </p:bgPr>
    </p:bg>
    <p:spTree>
      <p:nvGrpSpPr>
        <p:cNvPr id="1" name="Shape 28"/>
        <p:cNvGrpSpPr/>
        <p:nvPr/>
      </p:nvGrpSpPr>
      <p:grpSpPr>
        <a:xfrm>
          <a:off x="0" y="0"/>
          <a:ext cx="0" cy="0"/>
          <a:chOff x="0" y="0"/>
          <a:chExt cx="0" cy="0"/>
        </a:xfrm>
      </p:grpSpPr>
      <p:sp>
        <p:nvSpPr>
          <p:cNvPr id="29" name="Google Shape;29;p8"/>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8"/>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8 master">
  <p:cSld name="Slide 8 master">
    <p:bg>
      <p:bgPr>
        <a:solidFill>
          <a:srgbClr val="000000"/>
        </a:solidFill>
        <a:effectLst/>
      </p:bgPr>
    </p:bg>
    <p:spTree>
      <p:nvGrpSpPr>
        <p:cNvPr id="1" name="Shape 31"/>
        <p:cNvGrpSpPr/>
        <p:nvPr/>
      </p:nvGrpSpPr>
      <p:grpSpPr>
        <a:xfrm>
          <a:off x="0" y="0"/>
          <a:ext cx="0" cy="0"/>
          <a:chOff x="0" y="0"/>
          <a:chExt cx="0" cy="0"/>
        </a:xfrm>
      </p:grpSpPr>
      <p:sp>
        <p:nvSpPr>
          <p:cNvPr id="32" name="Google Shape;32;p9"/>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9"/>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9 master">
  <p:cSld name="Slide 9 master">
    <p:bg>
      <p:bgPr>
        <a:solidFill>
          <a:srgbClr val="000000"/>
        </a:solidFill>
        <a:effectLst/>
      </p:bgPr>
    </p:bg>
    <p:spTree>
      <p:nvGrpSpPr>
        <p:cNvPr id="1" name="Shape 34"/>
        <p:cNvGrpSpPr/>
        <p:nvPr/>
      </p:nvGrpSpPr>
      <p:grpSpPr>
        <a:xfrm>
          <a:off x="0" y="0"/>
          <a:ext cx="0" cy="0"/>
          <a:chOff x="0" y="0"/>
          <a:chExt cx="0" cy="0"/>
        </a:xfrm>
      </p:grpSpPr>
      <p:sp>
        <p:nvSpPr>
          <p:cNvPr id="35" name="Google Shape;35;p10"/>
          <p:cNvSpPr/>
          <p:nvPr/>
        </p:nvSpPr>
        <p:spPr>
          <a:xfrm>
            <a:off x="0" y="0"/>
            <a:ext cx="14630400" cy="8229600"/>
          </a:xfrm>
          <a:prstGeom prst="rect">
            <a:avLst/>
          </a:prstGeom>
          <a:solidFill>
            <a:srgbClr val="F7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0"/>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eXLAxHwuy7k"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6.tm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36.tmp"/><Relationship Id="rId4" Type="http://schemas.openxmlformats.org/officeDocument/2006/relationships/hyperlink" Target="https://www.youtube.com/watch?v=gK3YKiKl0z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27"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89" name="Google Shape;89;p27"/>
          <p:cNvSpPr/>
          <p:nvPr/>
        </p:nvSpPr>
        <p:spPr>
          <a:xfrm>
            <a:off x="793790" y="2872978"/>
            <a:ext cx="7556421" cy="1417558"/>
          </a:xfrm>
          <a:prstGeom prst="rect">
            <a:avLst/>
          </a:prstGeom>
          <a:noFill/>
          <a:ln>
            <a:noFill/>
          </a:ln>
        </p:spPr>
        <p:txBody>
          <a:bodyPr spcFirstLastPara="1" wrap="square" lIns="0" tIns="0" rIns="0" bIns="0" anchor="t" anchorCtr="0">
            <a:noAutofit/>
          </a:bodyPr>
          <a:lstStyle/>
          <a:p>
            <a:pPr marL="0" marR="0" lvl="0" indent="0" algn="ctr" rtl="0">
              <a:lnSpc>
                <a:spcPct val="124719"/>
              </a:lnSpc>
              <a:spcBef>
                <a:spcPts val="0"/>
              </a:spcBef>
              <a:spcAft>
                <a:spcPts val="0"/>
              </a:spcAft>
              <a:buClr>
                <a:srgbClr val="201B18"/>
              </a:buClr>
              <a:buSzPts val="4450"/>
              <a:buFont typeface="Platypi"/>
              <a:buNone/>
            </a:pPr>
            <a:r>
              <a:rPr lang="en-US" sz="4450" b="0" i="0" u="none" strike="noStrike" cap="none">
                <a:solidFill>
                  <a:srgbClr val="201B18"/>
                </a:solidFill>
                <a:latin typeface="Platypi"/>
                <a:ea typeface="Platypi"/>
                <a:cs typeface="Platypi"/>
                <a:sym typeface="Platypi"/>
              </a:rPr>
              <a:t>Metabolic Psychiatry </a:t>
            </a:r>
            <a:endParaRPr sz="4450" b="0" i="0" u="none" strike="noStrike" cap="none"/>
          </a:p>
        </p:txBody>
      </p:sp>
      <p:sp>
        <p:nvSpPr>
          <p:cNvPr id="90" name="Google Shape;90;p27"/>
          <p:cNvSpPr/>
          <p:nvPr/>
        </p:nvSpPr>
        <p:spPr>
          <a:xfrm>
            <a:off x="793790" y="3896523"/>
            <a:ext cx="7556400" cy="725700"/>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504C49"/>
              </a:buClr>
              <a:buSzPts val="1750"/>
              <a:buFont typeface="Arial"/>
              <a:buNone/>
            </a:pPr>
            <a:r>
              <a:rPr lang="en-US" sz="2250" i="0" u="none" strike="noStrike" cap="none">
                <a:solidFill>
                  <a:srgbClr val="504C49"/>
                </a:solidFill>
                <a:latin typeface="Platypi"/>
                <a:ea typeface="Platypi"/>
                <a:cs typeface="Platypi"/>
                <a:sym typeface="Platypi"/>
              </a:rPr>
              <a:t>A new approach to mental health </a:t>
            </a:r>
            <a:endParaRPr sz="2250" i="0" u="none" strike="noStrike" cap="none">
              <a:latin typeface="Platypi"/>
              <a:ea typeface="Platypi"/>
              <a:cs typeface="Platypi"/>
              <a:sym typeface="Platyp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6"/>
          <p:cNvSpPr/>
          <p:nvPr/>
        </p:nvSpPr>
        <p:spPr>
          <a:xfrm>
            <a:off x="793790" y="1323737"/>
            <a:ext cx="8580596"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dirty="0">
                <a:solidFill>
                  <a:srgbClr val="201B18"/>
                </a:solidFill>
                <a:latin typeface="Platypi"/>
                <a:ea typeface="Platypi"/>
                <a:cs typeface="Platypi"/>
                <a:sym typeface="Platypi"/>
              </a:rPr>
              <a:t>Glucose vs. Ketones for Energy</a:t>
            </a:r>
            <a:endParaRPr sz="4450" b="0" i="0" u="none" strike="noStrike" cap="none" dirty="0"/>
          </a:p>
        </p:txBody>
      </p:sp>
      <p:sp>
        <p:nvSpPr>
          <p:cNvPr id="230" name="Google Shape;230;p36"/>
          <p:cNvSpPr/>
          <p:nvPr/>
        </p:nvSpPr>
        <p:spPr>
          <a:xfrm>
            <a:off x="793790" y="2486144"/>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231" name="Google Shape;231;p36"/>
          <p:cNvSpPr/>
          <p:nvPr/>
        </p:nvSpPr>
        <p:spPr>
          <a:xfrm>
            <a:off x="793790" y="2946442"/>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01B18"/>
              </a:buClr>
              <a:buSzPts val="2200"/>
              <a:buFont typeface="Platypi"/>
              <a:buNone/>
            </a:pPr>
            <a:r>
              <a:rPr lang="en-US" sz="2200" b="0" i="0" u="none" strike="noStrike" cap="none" dirty="0">
                <a:solidFill>
                  <a:srgbClr val="201B18"/>
                </a:solidFill>
                <a:latin typeface="Platypi"/>
                <a:ea typeface="Platypi"/>
                <a:cs typeface="Platypi"/>
                <a:sym typeface="Platypi"/>
              </a:rPr>
              <a:t>Glucose</a:t>
            </a:r>
            <a:endParaRPr sz="2200" b="0" i="0" u="none" strike="noStrike" cap="none" dirty="0"/>
          </a:p>
        </p:txBody>
      </p:sp>
      <p:sp>
        <p:nvSpPr>
          <p:cNvPr id="232" name="Google Shape;232;p36"/>
          <p:cNvSpPr/>
          <p:nvPr/>
        </p:nvSpPr>
        <p:spPr>
          <a:xfrm>
            <a:off x="793840" y="3603546"/>
            <a:ext cx="6244709" cy="725805"/>
          </a:xfrm>
          <a:prstGeom prst="rect">
            <a:avLst/>
          </a:prstGeom>
          <a:noFill/>
          <a:ln>
            <a:noFill/>
          </a:ln>
        </p:spPr>
        <p:txBody>
          <a:bodyPr spcFirstLastPara="1" wrap="square" lIns="0" tIns="0" rIns="0" bIns="0" anchor="t" anchorCtr="0">
            <a:noAutofit/>
          </a:bodyPr>
          <a:lstStyle/>
          <a:p>
            <a:pPr marL="457200" marR="0" lvl="0" indent="-339725" algn="l" rtl="0">
              <a:lnSpc>
                <a:spcPct val="162857"/>
              </a:lnSpc>
              <a:spcBef>
                <a:spcPts val="0"/>
              </a:spcBef>
              <a:spcAft>
                <a:spcPts val="0"/>
              </a:spcAft>
              <a:buClr>
                <a:srgbClr val="504C49"/>
              </a:buClr>
              <a:buSzPts val="1750"/>
              <a:buFont typeface="Platypi"/>
              <a:buChar char="-"/>
            </a:pPr>
            <a:r>
              <a:rPr lang="en-US" sz="1750" i="0" u="none" strike="noStrike" cap="none" dirty="0">
                <a:solidFill>
                  <a:srgbClr val="504C49"/>
                </a:solidFill>
                <a:latin typeface="Platypi"/>
                <a:ea typeface="Platypi"/>
                <a:cs typeface="Platypi"/>
                <a:sym typeface="Platypi"/>
              </a:rPr>
              <a:t>Most Standard American Diet (SAD Diets) are high in sugars and carbs, which break down into glucose for energy.</a:t>
            </a:r>
            <a:endParaRPr sz="1750" i="0" u="none" strike="noStrike" cap="none" dirty="0">
              <a:latin typeface="Platypi"/>
              <a:ea typeface="Platypi"/>
              <a:cs typeface="Platypi"/>
              <a:sym typeface="Platypi"/>
            </a:endParaRPr>
          </a:p>
        </p:txBody>
      </p:sp>
      <p:sp>
        <p:nvSpPr>
          <p:cNvPr id="233" name="Google Shape;233;p36"/>
          <p:cNvSpPr/>
          <p:nvPr/>
        </p:nvSpPr>
        <p:spPr>
          <a:xfrm>
            <a:off x="793940" y="5011499"/>
            <a:ext cx="6244800" cy="363000"/>
          </a:xfrm>
          <a:prstGeom prst="rect">
            <a:avLst/>
          </a:prstGeom>
          <a:noFill/>
          <a:ln>
            <a:noFill/>
          </a:ln>
        </p:spPr>
        <p:txBody>
          <a:bodyPr spcFirstLastPara="1" wrap="square" lIns="0" tIns="0" rIns="0" bIns="0" anchor="t" anchorCtr="0">
            <a:noAutofit/>
          </a:bodyPr>
          <a:lstStyle/>
          <a:p>
            <a:pPr marL="457200" marR="0" lvl="0" indent="-339725" algn="l" rtl="0">
              <a:lnSpc>
                <a:spcPct val="162857"/>
              </a:lnSpc>
              <a:spcBef>
                <a:spcPts val="0"/>
              </a:spcBef>
              <a:spcAft>
                <a:spcPts val="0"/>
              </a:spcAft>
              <a:buClr>
                <a:srgbClr val="504C49"/>
              </a:buClr>
              <a:buSzPts val="1750"/>
              <a:buFont typeface="Platypi"/>
              <a:buChar char="-"/>
            </a:pPr>
            <a:r>
              <a:rPr lang="en-US" sz="1750" i="0" u="none" strike="noStrike" cap="none">
                <a:solidFill>
                  <a:srgbClr val="504C49"/>
                </a:solidFill>
                <a:latin typeface="Platypi"/>
                <a:ea typeface="Platypi"/>
                <a:cs typeface="Platypi"/>
                <a:sym typeface="Platypi"/>
              </a:rPr>
              <a:t>Sugar from carbs; </a:t>
            </a:r>
            <a:r>
              <a:rPr lang="en-US" sz="1750" b="1" i="0" u="none" strike="noStrike" cap="none">
                <a:solidFill>
                  <a:srgbClr val="504C49"/>
                </a:solidFill>
                <a:latin typeface="Platypi"/>
                <a:ea typeface="Platypi"/>
                <a:cs typeface="Platypi"/>
                <a:sym typeface="Platypi"/>
              </a:rPr>
              <a:t>quick fuel, but unstable energy source</a:t>
            </a:r>
            <a:endParaRPr sz="1750" b="1" i="0" u="none" strike="noStrike" cap="none">
              <a:latin typeface="Platypi"/>
              <a:ea typeface="Platypi"/>
              <a:cs typeface="Platypi"/>
              <a:sym typeface="Platypi"/>
            </a:endParaRPr>
          </a:p>
        </p:txBody>
      </p:sp>
      <p:sp>
        <p:nvSpPr>
          <p:cNvPr id="234" name="Google Shape;234;p36"/>
          <p:cNvSpPr/>
          <p:nvPr/>
        </p:nvSpPr>
        <p:spPr>
          <a:xfrm>
            <a:off x="793940" y="5826224"/>
            <a:ext cx="6244800" cy="363000"/>
          </a:xfrm>
          <a:prstGeom prst="rect">
            <a:avLst/>
          </a:prstGeom>
          <a:noFill/>
          <a:ln>
            <a:noFill/>
          </a:ln>
        </p:spPr>
        <p:txBody>
          <a:bodyPr spcFirstLastPara="1" wrap="square" lIns="0" tIns="0" rIns="0" bIns="0" anchor="t" anchorCtr="0">
            <a:noAutofit/>
          </a:bodyPr>
          <a:lstStyle/>
          <a:p>
            <a:pPr marL="457200" marR="0" lvl="0" indent="-339725" algn="l" rtl="0">
              <a:lnSpc>
                <a:spcPct val="162857"/>
              </a:lnSpc>
              <a:spcBef>
                <a:spcPts val="0"/>
              </a:spcBef>
              <a:spcAft>
                <a:spcPts val="0"/>
              </a:spcAft>
              <a:buClr>
                <a:srgbClr val="504C49"/>
              </a:buClr>
              <a:buSzPts val="1750"/>
              <a:buFont typeface="Platypi"/>
              <a:buChar char="-"/>
            </a:pPr>
            <a:r>
              <a:rPr lang="en-US" sz="1750" i="0" u="none" strike="noStrike" cap="none">
                <a:solidFill>
                  <a:srgbClr val="504C49"/>
                </a:solidFill>
                <a:latin typeface="Platypi"/>
                <a:ea typeface="Platypi"/>
                <a:cs typeface="Platypi"/>
                <a:sym typeface="Platypi"/>
              </a:rPr>
              <a:t>Can lead to </a:t>
            </a:r>
            <a:r>
              <a:rPr lang="en-US" sz="1750" b="1" i="0" u="none" strike="noStrike" cap="none">
                <a:solidFill>
                  <a:srgbClr val="504C49"/>
                </a:solidFill>
                <a:latin typeface="Platypi"/>
                <a:ea typeface="Platypi"/>
                <a:cs typeface="Platypi"/>
                <a:sym typeface="Platypi"/>
              </a:rPr>
              <a:t>energy crashes</a:t>
            </a:r>
            <a:r>
              <a:rPr lang="en-US" sz="1750" i="0" u="none" strike="noStrike" cap="none">
                <a:solidFill>
                  <a:srgbClr val="504C49"/>
                </a:solidFill>
                <a:latin typeface="Platypi"/>
                <a:ea typeface="Platypi"/>
                <a:cs typeface="Platypi"/>
                <a:sym typeface="Platypi"/>
              </a:rPr>
              <a:t> and</a:t>
            </a:r>
            <a:r>
              <a:rPr lang="en-US" sz="1750" b="1" i="0" u="none" strike="noStrike" cap="none">
                <a:solidFill>
                  <a:srgbClr val="504C49"/>
                </a:solidFill>
                <a:latin typeface="Platypi"/>
                <a:ea typeface="Platypi"/>
                <a:cs typeface="Platypi"/>
                <a:sym typeface="Platypi"/>
              </a:rPr>
              <a:t> mood swings</a:t>
            </a:r>
            <a:endParaRPr sz="1750" b="1" i="0" u="none" strike="noStrike" cap="none">
              <a:latin typeface="Platypi"/>
              <a:ea typeface="Platypi"/>
              <a:cs typeface="Platypi"/>
              <a:sym typeface="Platypi"/>
            </a:endParaRPr>
          </a:p>
        </p:txBody>
      </p:sp>
      <p:sp>
        <p:nvSpPr>
          <p:cNvPr id="235" name="Google Shape;235;p36"/>
          <p:cNvSpPr/>
          <p:nvPr/>
        </p:nvSpPr>
        <p:spPr>
          <a:xfrm>
            <a:off x="793790" y="6388025"/>
            <a:ext cx="6244800" cy="725700"/>
          </a:xfrm>
          <a:prstGeom prst="rect">
            <a:avLst/>
          </a:prstGeom>
          <a:noFill/>
          <a:ln>
            <a:noFill/>
          </a:ln>
        </p:spPr>
        <p:txBody>
          <a:bodyPr spcFirstLastPara="1" wrap="square" lIns="0" tIns="0" rIns="0" bIns="0" anchor="t" anchorCtr="0">
            <a:noAutofit/>
          </a:bodyPr>
          <a:lstStyle/>
          <a:p>
            <a:pPr marL="457200" marR="0" lvl="0" indent="-339725" algn="l" rtl="0">
              <a:lnSpc>
                <a:spcPct val="162857"/>
              </a:lnSpc>
              <a:spcBef>
                <a:spcPts val="0"/>
              </a:spcBef>
              <a:spcAft>
                <a:spcPts val="0"/>
              </a:spcAft>
              <a:buClr>
                <a:srgbClr val="504C49"/>
              </a:buClr>
              <a:buSzPts val="1750"/>
              <a:buFont typeface="Platypi"/>
              <a:buChar char="-"/>
            </a:pPr>
            <a:r>
              <a:rPr lang="en-US" sz="1750" i="0" u="none" strike="noStrike" cap="none">
                <a:solidFill>
                  <a:srgbClr val="504C49"/>
                </a:solidFill>
                <a:latin typeface="Platypi"/>
                <a:ea typeface="Platypi"/>
                <a:cs typeface="Platypi"/>
                <a:sym typeface="Platypi"/>
              </a:rPr>
              <a:t>Increased levels of glucose can cause </a:t>
            </a:r>
            <a:r>
              <a:rPr lang="en-US" sz="1750" b="1" i="0" u="none" strike="noStrike" cap="none">
                <a:solidFill>
                  <a:srgbClr val="504C49"/>
                </a:solidFill>
                <a:latin typeface="Platypi"/>
                <a:ea typeface="Platypi"/>
                <a:cs typeface="Platypi"/>
                <a:sym typeface="Platypi"/>
              </a:rPr>
              <a:t>insulin resistance </a:t>
            </a:r>
            <a:r>
              <a:rPr lang="en-US" sz="1750" i="0" u="none" strike="noStrike" cap="none">
                <a:solidFill>
                  <a:srgbClr val="504C49"/>
                </a:solidFill>
                <a:latin typeface="Platypi"/>
                <a:ea typeface="Platypi"/>
                <a:cs typeface="Platypi"/>
                <a:sym typeface="Platypi"/>
              </a:rPr>
              <a:t>over time</a:t>
            </a:r>
            <a:endParaRPr sz="1750" i="0" u="none" strike="noStrike" cap="none">
              <a:latin typeface="Platypi"/>
              <a:ea typeface="Platypi"/>
              <a:cs typeface="Platypi"/>
              <a:sym typeface="Platypi"/>
            </a:endParaRPr>
          </a:p>
        </p:txBody>
      </p:sp>
      <p:sp>
        <p:nvSpPr>
          <p:cNvPr id="236" name="Google Shape;236;p36"/>
          <p:cNvSpPr/>
          <p:nvPr/>
        </p:nvSpPr>
        <p:spPr>
          <a:xfrm>
            <a:off x="7599571" y="2952821"/>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01B18"/>
              </a:buClr>
              <a:buSzPts val="2200"/>
              <a:buFont typeface="Platypi"/>
              <a:buNone/>
            </a:pPr>
            <a:r>
              <a:rPr lang="en-US" sz="2200" b="0" i="0" u="none" strike="noStrike" cap="none" dirty="0">
                <a:solidFill>
                  <a:srgbClr val="201B18"/>
                </a:solidFill>
                <a:latin typeface="Platypi"/>
                <a:ea typeface="Platypi"/>
                <a:cs typeface="Platypi"/>
                <a:sym typeface="Platypi"/>
              </a:rPr>
              <a:t>Ketones</a:t>
            </a:r>
            <a:endParaRPr sz="2200" b="0" i="0" u="none" strike="noStrike" cap="none" dirty="0"/>
          </a:p>
        </p:txBody>
      </p:sp>
      <p:sp>
        <p:nvSpPr>
          <p:cNvPr id="237" name="Google Shape;237;p36"/>
          <p:cNvSpPr/>
          <p:nvPr/>
        </p:nvSpPr>
        <p:spPr>
          <a:xfrm>
            <a:off x="7599571" y="3603546"/>
            <a:ext cx="6244709" cy="362903"/>
          </a:xfrm>
          <a:prstGeom prst="rect">
            <a:avLst/>
          </a:prstGeom>
          <a:noFill/>
          <a:ln>
            <a:noFill/>
          </a:ln>
        </p:spPr>
        <p:txBody>
          <a:bodyPr spcFirstLastPara="1" wrap="square" lIns="0" tIns="0" rIns="0" bIns="0" anchor="t" anchorCtr="0">
            <a:noAutofit/>
          </a:bodyPr>
          <a:lstStyle/>
          <a:p>
            <a:pPr marL="457200" marR="0" lvl="0" indent="-339725" algn="l" rtl="0">
              <a:lnSpc>
                <a:spcPct val="162857"/>
              </a:lnSpc>
              <a:spcBef>
                <a:spcPts val="0"/>
              </a:spcBef>
              <a:spcAft>
                <a:spcPts val="0"/>
              </a:spcAft>
              <a:buClr>
                <a:srgbClr val="504C49"/>
              </a:buClr>
              <a:buSzPts val="1750"/>
              <a:buFont typeface="Platypi"/>
              <a:buChar char="-"/>
            </a:pPr>
            <a:r>
              <a:rPr lang="en-US" sz="1750" i="0" u="none" strike="noStrike" cap="none" dirty="0">
                <a:solidFill>
                  <a:srgbClr val="504C49"/>
                </a:solidFill>
                <a:latin typeface="Platypi"/>
                <a:ea typeface="Platypi"/>
                <a:cs typeface="Platypi"/>
                <a:sym typeface="Platypi"/>
              </a:rPr>
              <a:t>Fuel from fat; </a:t>
            </a:r>
            <a:r>
              <a:rPr lang="en-US" sz="1750" b="1" i="0" u="none" strike="noStrike" cap="none" dirty="0">
                <a:solidFill>
                  <a:srgbClr val="504C49"/>
                </a:solidFill>
                <a:latin typeface="Platypi"/>
                <a:ea typeface="Platypi"/>
                <a:cs typeface="Platypi"/>
                <a:sym typeface="Platypi"/>
              </a:rPr>
              <a:t>provides steady energy</a:t>
            </a:r>
            <a:r>
              <a:rPr lang="en-US" sz="1750" i="0" u="none" strike="noStrike" cap="none" dirty="0">
                <a:solidFill>
                  <a:srgbClr val="504C49"/>
                </a:solidFill>
                <a:latin typeface="Platypi"/>
                <a:ea typeface="Platypi"/>
                <a:cs typeface="Platypi"/>
                <a:sym typeface="Platypi"/>
              </a:rPr>
              <a:t> for the brain</a:t>
            </a:r>
            <a:endParaRPr sz="1750" i="0" u="none" strike="noStrike" cap="none" dirty="0">
              <a:latin typeface="Platypi"/>
              <a:ea typeface="Platypi"/>
              <a:cs typeface="Platypi"/>
              <a:sym typeface="Platypi"/>
            </a:endParaRPr>
          </a:p>
        </p:txBody>
      </p:sp>
      <p:sp>
        <p:nvSpPr>
          <p:cNvPr id="238" name="Google Shape;238;p36"/>
          <p:cNvSpPr/>
          <p:nvPr/>
        </p:nvSpPr>
        <p:spPr>
          <a:xfrm>
            <a:off x="7599571" y="4114800"/>
            <a:ext cx="6244800" cy="725700"/>
          </a:xfrm>
          <a:prstGeom prst="rect">
            <a:avLst/>
          </a:prstGeom>
          <a:noFill/>
          <a:ln>
            <a:noFill/>
          </a:ln>
        </p:spPr>
        <p:txBody>
          <a:bodyPr spcFirstLastPara="1" wrap="square" lIns="0" tIns="0" rIns="0" bIns="0" anchor="t" anchorCtr="0">
            <a:noAutofit/>
          </a:bodyPr>
          <a:lstStyle/>
          <a:p>
            <a:pPr marL="457200" marR="0" lvl="0" indent="-339725" algn="l" rtl="0">
              <a:lnSpc>
                <a:spcPct val="162857"/>
              </a:lnSpc>
              <a:spcBef>
                <a:spcPts val="0"/>
              </a:spcBef>
              <a:spcAft>
                <a:spcPts val="0"/>
              </a:spcAft>
              <a:buClr>
                <a:srgbClr val="504C49"/>
              </a:buClr>
              <a:buSzPts val="1750"/>
              <a:buFont typeface="Platypi"/>
              <a:buChar char="-"/>
            </a:pPr>
            <a:r>
              <a:rPr lang="en-US" sz="1750" i="0" u="none" strike="noStrike" cap="none" dirty="0">
                <a:solidFill>
                  <a:srgbClr val="504C49"/>
                </a:solidFill>
                <a:latin typeface="Platypi"/>
                <a:ea typeface="Platypi"/>
                <a:cs typeface="Platypi"/>
                <a:sym typeface="Platypi"/>
              </a:rPr>
              <a:t>Some brains use ketones better, especially </a:t>
            </a:r>
            <a:r>
              <a:rPr lang="en-US" sz="1750" b="1" i="0" u="none" strike="noStrike" cap="none" dirty="0">
                <a:solidFill>
                  <a:srgbClr val="504C49"/>
                </a:solidFill>
                <a:latin typeface="Platypi"/>
                <a:ea typeface="Platypi"/>
                <a:cs typeface="Platypi"/>
                <a:sym typeface="Platypi"/>
              </a:rPr>
              <a:t>when glucose processing is impaired</a:t>
            </a:r>
            <a:endParaRPr sz="1750" b="1" i="0" u="none" strike="noStrike" cap="none" dirty="0">
              <a:latin typeface="Platypi"/>
              <a:ea typeface="Platypi"/>
              <a:cs typeface="Platypi"/>
              <a:sym typeface="Platypi"/>
            </a:endParaRPr>
          </a:p>
        </p:txBody>
      </p:sp>
      <p:sp>
        <p:nvSpPr>
          <p:cNvPr id="239" name="Google Shape;239;p36"/>
          <p:cNvSpPr/>
          <p:nvPr/>
        </p:nvSpPr>
        <p:spPr>
          <a:xfrm>
            <a:off x="7599571" y="5011499"/>
            <a:ext cx="6244800" cy="725700"/>
          </a:xfrm>
          <a:prstGeom prst="rect">
            <a:avLst/>
          </a:prstGeom>
          <a:noFill/>
          <a:ln>
            <a:noFill/>
          </a:ln>
        </p:spPr>
        <p:txBody>
          <a:bodyPr spcFirstLastPara="1" wrap="square" lIns="0" tIns="0" rIns="0" bIns="0" anchor="t" anchorCtr="0">
            <a:noAutofit/>
          </a:bodyPr>
          <a:lstStyle/>
          <a:p>
            <a:pPr marL="457200" marR="0" lvl="0" indent="-339725" algn="l" rtl="0">
              <a:lnSpc>
                <a:spcPct val="162857"/>
              </a:lnSpc>
              <a:spcBef>
                <a:spcPts val="0"/>
              </a:spcBef>
              <a:spcAft>
                <a:spcPts val="0"/>
              </a:spcAft>
              <a:buClr>
                <a:srgbClr val="504C49"/>
              </a:buClr>
              <a:buSzPts val="1750"/>
              <a:buFont typeface="Platypi"/>
              <a:buChar char="-"/>
            </a:pPr>
            <a:r>
              <a:rPr lang="en-US" sz="1750" b="1" i="0" u="none" strike="noStrike" cap="none" dirty="0">
                <a:solidFill>
                  <a:srgbClr val="504C49"/>
                </a:solidFill>
                <a:latin typeface="Platypi"/>
                <a:ea typeface="Platypi"/>
                <a:cs typeface="Platypi"/>
                <a:sym typeface="Platypi"/>
              </a:rPr>
              <a:t>Increased ketone production can be achieved through a </a:t>
            </a:r>
            <a:r>
              <a:rPr lang="en-US" sz="1750" b="1" i="0" u="none" strike="noStrike" cap="none" dirty="0">
                <a:solidFill>
                  <a:srgbClr val="820000"/>
                </a:solidFill>
                <a:latin typeface="Platypi"/>
                <a:ea typeface="Platypi"/>
                <a:cs typeface="Platypi"/>
                <a:sym typeface="Platypi"/>
              </a:rPr>
              <a:t>Ketogenic Diet intervention</a:t>
            </a:r>
            <a:endParaRPr sz="1750" b="1" i="0" u="none" strike="noStrike" cap="none" dirty="0">
              <a:solidFill>
                <a:srgbClr val="820000"/>
              </a:solidFill>
              <a:latin typeface="Platypi"/>
              <a:ea typeface="Platypi"/>
              <a:cs typeface="Platypi"/>
              <a:sym typeface="Platyp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604B96-E9DF-CE46-2AB7-255633AA5CC5}"/>
              </a:ext>
            </a:extLst>
          </p:cNvPr>
          <p:cNvSpPr txBox="1"/>
          <p:nvPr/>
        </p:nvSpPr>
        <p:spPr>
          <a:xfrm>
            <a:off x="3280407" y="640080"/>
            <a:ext cx="8069581" cy="863313"/>
          </a:xfrm>
          <a:prstGeom prst="rect">
            <a:avLst/>
          </a:prstGeom>
          <a:noFill/>
        </p:spPr>
        <p:txBody>
          <a:bodyPr wrap="square">
            <a:spAutoFit/>
          </a:bodyPr>
          <a:lstStyle/>
          <a:p>
            <a:pPr marL="0" marR="0" lvl="0" indent="0" algn="l" defTabSz="914400" rtl="0" eaLnBrk="1" fontAlgn="auto" latinLnBrk="0" hangingPunct="1">
              <a:lnSpc>
                <a:spcPct val="124719"/>
              </a:lnSpc>
              <a:spcBef>
                <a:spcPts val="0"/>
              </a:spcBef>
              <a:spcAft>
                <a:spcPts val="0"/>
              </a:spcAft>
              <a:buClr>
                <a:srgbClr val="201B18"/>
              </a:buClr>
              <a:buSzPts val="4450"/>
              <a:buFont typeface="Platypi"/>
              <a:buNone/>
              <a:tabLst/>
              <a:defRPr/>
            </a:pPr>
            <a:r>
              <a:rPr lang="en-US" sz="4450" dirty="0">
                <a:solidFill>
                  <a:srgbClr val="201B18"/>
                </a:solidFill>
                <a:latin typeface="Platypi"/>
                <a:cs typeface="Platypi"/>
                <a:sym typeface="Platypi"/>
              </a:rPr>
              <a:t>W</a:t>
            </a:r>
            <a:r>
              <a:rPr kumimoji="0" lang="en-US" sz="4450" b="0" i="0" u="none" strike="noStrike" kern="0" cap="none" spc="0" normalizeH="0" baseline="0" noProof="0" dirty="0">
                <a:ln>
                  <a:noFill/>
                </a:ln>
                <a:solidFill>
                  <a:srgbClr val="201B18"/>
                </a:solidFill>
                <a:effectLst/>
                <a:uLnTx/>
                <a:uFillTx/>
                <a:latin typeface="Platypi"/>
                <a:cs typeface="Platypi"/>
                <a:sym typeface="Platypi"/>
              </a:rPr>
              <a:t>ha</a:t>
            </a:r>
            <a:r>
              <a:rPr lang="en-US" sz="4450" dirty="0">
                <a:solidFill>
                  <a:srgbClr val="201B18"/>
                </a:solidFill>
                <a:latin typeface="Platypi"/>
                <a:cs typeface="Platypi"/>
                <a:sym typeface="Platypi"/>
              </a:rPr>
              <a:t>t is Ketogenic Therapy?</a:t>
            </a:r>
            <a:endParaRPr kumimoji="0" lang="en-US" sz="445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hlinkClick r:id="rId3"/>
            <a:extLst>
              <a:ext uri="{FF2B5EF4-FFF2-40B4-BE49-F238E27FC236}">
                <a16:creationId xmlns:a16="http://schemas.microsoft.com/office/drawing/2014/main" id="{0816FE5C-8348-C5FF-F06A-70225EDA05FD}"/>
              </a:ext>
            </a:extLst>
          </p:cNvPr>
          <p:cNvPicPr>
            <a:picLocks noChangeAspect="1"/>
          </p:cNvPicPr>
          <p:nvPr/>
        </p:nvPicPr>
        <p:blipFill>
          <a:blip r:embed="rId4"/>
          <a:srcRect l="15805" t="19433" r="16379" b="9071"/>
          <a:stretch>
            <a:fillRect/>
          </a:stretch>
        </p:blipFill>
        <p:spPr>
          <a:xfrm>
            <a:off x="2725311" y="2356785"/>
            <a:ext cx="9179775" cy="5141295"/>
          </a:xfrm>
          <a:prstGeom prst="rect">
            <a:avLst/>
          </a:prstGeom>
        </p:spPr>
      </p:pic>
    </p:spTree>
    <p:extLst>
      <p:ext uri="{BB962C8B-B14F-4D97-AF65-F5344CB8AC3E}">
        <p14:creationId xmlns:p14="http://schemas.microsoft.com/office/powerpoint/2010/main" val="2448507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7"/>
          <p:cNvSpPr/>
          <p:nvPr/>
        </p:nvSpPr>
        <p:spPr>
          <a:xfrm>
            <a:off x="1835407" y="1133802"/>
            <a:ext cx="5781437" cy="649248"/>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201B18"/>
              </a:buClr>
              <a:buSzPts val="4050"/>
              <a:buFont typeface="Platypi"/>
              <a:buNone/>
            </a:pPr>
            <a:r>
              <a:rPr lang="en-US" sz="4050" b="0" i="0" u="none" strike="noStrike" cap="none" dirty="0">
                <a:solidFill>
                  <a:srgbClr val="201B18"/>
                </a:solidFill>
                <a:latin typeface="Platypi"/>
                <a:ea typeface="Platypi"/>
                <a:cs typeface="Platypi"/>
                <a:sym typeface="Platypi"/>
              </a:rPr>
              <a:t>What is the Keto Diet?</a:t>
            </a:r>
            <a:endParaRPr sz="4050" b="0" i="0" u="none" strike="noStrike" cap="none" dirty="0"/>
          </a:p>
        </p:txBody>
      </p:sp>
      <p:sp>
        <p:nvSpPr>
          <p:cNvPr id="246" name="Google Shape;246;p37"/>
          <p:cNvSpPr/>
          <p:nvPr/>
        </p:nvSpPr>
        <p:spPr>
          <a:xfrm>
            <a:off x="727234" y="1636157"/>
            <a:ext cx="13175933" cy="33242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SzPts val="1600"/>
              <a:buFont typeface="Arial"/>
              <a:buNone/>
            </a:pPr>
            <a:endParaRPr sz="1600" b="0" i="0" u="none" strike="noStrike" cap="none"/>
          </a:p>
        </p:txBody>
      </p:sp>
      <p:pic>
        <p:nvPicPr>
          <p:cNvPr id="247" name="Google Shape;247;p37" descr="preencoded.png"/>
          <p:cNvPicPr preferRelativeResize="0"/>
          <p:nvPr/>
        </p:nvPicPr>
        <p:blipFill rotWithShape="1">
          <a:blip r:embed="rId3">
            <a:alphaModFix/>
          </a:blip>
          <a:srcRect/>
          <a:stretch/>
        </p:blipFill>
        <p:spPr>
          <a:xfrm>
            <a:off x="1245810" y="2246768"/>
            <a:ext cx="6960632" cy="4621411"/>
          </a:xfrm>
          <a:prstGeom prst="rect">
            <a:avLst/>
          </a:prstGeom>
          <a:noFill/>
          <a:ln>
            <a:noFill/>
          </a:ln>
        </p:spPr>
      </p:pic>
      <p:sp>
        <p:nvSpPr>
          <p:cNvPr id="248" name="Google Shape;248;p37"/>
          <p:cNvSpPr/>
          <p:nvPr/>
        </p:nvSpPr>
        <p:spPr>
          <a:xfrm>
            <a:off x="2864484" y="7108505"/>
            <a:ext cx="207764" cy="207764"/>
          </a:xfrm>
          <a:prstGeom prst="roundRect">
            <a:avLst>
              <a:gd name="adj" fmla="val 8802"/>
            </a:avLst>
          </a:prstGeom>
          <a:solidFill>
            <a:srgbClr val="3B2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7"/>
          <p:cNvSpPr/>
          <p:nvPr/>
        </p:nvSpPr>
        <p:spPr>
          <a:xfrm>
            <a:off x="3251370" y="7087910"/>
            <a:ext cx="664200" cy="389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4C49"/>
              </a:buClr>
              <a:buSzPts val="1600"/>
              <a:buFont typeface="Arial"/>
              <a:buNone/>
            </a:pPr>
            <a:r>
              <a:rPr lang="en-US" sz="1600" i="0" u="none" strike="noStrike" cap="none" dirty="0">
                <a:solidFill>
                  <a:srgbClr val="504C49"/>
                </a:solidFill>
                <a:latin typeface="Platypi"/>
                <a:ea typeface="Platypi"/>
                <a:cs typeface="Platypi"/>
                <a:sym typeface="Platypi"/>
              </a:rPr>
              <a:t>FAT</a:t>
            </a:r>
            <a:endParaRPr sz="1600" i="0" u="none" strike="noStrike" cap="none" dirty="0">
              <a:latin typeface="Platypi"/>
              <a:ea typeface="Platypi"/>
              <a:cs typeface="Platypi"/>
              <a:sym typeface="Platypi"/>
            </a:endParaRPr>
          </a:p>
        </p:txBody>
      </p:sp>
      <p:sp>
        <p:nvSpPr>
          <p:cNvPr id="250" name="Google Shape;250;p37"/>
          <p:cNvSpPr/>
          <p:nvPr/>
        </p:nvSpPr>
        <p:spPr>
          <a:xfrm>
            <a:off x="4094692" y="7094458"/>
            <a:ext cx="207764" cy="207764"/>
          </a:xfrm>
          <a:prstGeom prst="roundRect">
            <a:avLst>
              <a:gd name="adj" fmla="val 8802"/>
            </a:avLst>
          </a:prstGeom>
          <a:solidFill>
            <a:srgbClr val="975A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7"/>
          <p:cNvSpPr/>
          <p:nvPr/>
        </p:nvSpPr>
        <p:spPr>
          <a:xfrm>
            <a:off x="4374225" y="7068026"/>
            <a:ext cx="1184400" cy="64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4C49"/>
              </a:buClr>
              <a:buSzPts val="1600"/>
              <a:buFont typeface="Arial"/>
              <a:buNone/>
            </a:pPr>
            <a:r>
              <a:rPr lang="en-US" sz="1600" i="0" u="none" strike="noStrike" cap="none" dirty="0">
                <a:solidFill>
                  <a:srgbClr val="504C49"/>
                </a:solidFill>
                <a:latin typeface="Platypi"/>
                <a:ea typeface="Platypi"/>
                <a:cs typeface="Platypi"/>
                <a:sym typeface="Platypi"/>
              </a:rPr>
              <a:t>PROTEIN</a:t>
            </a:r>
            <a:endParaRPr sz="1600" i="0" u="none" strike="noStrike" cap="none" dirty="0">
              <a:latin typeface="Platypi"/>
              <a:ea typeface="Platypi"/>
              <a:cs typeface="Platypi"/>
              <a:sym typeface="Platypi"/>
            </a:endParaRPr>
          </a:p>
        </p:txBody>
      </p:sp>
      <p:sp>
        <p:nvSpPr>
          <p:cNvPr id="252" name="Google Shape;252;p37"/>
          <p:cNvSpPr/>
          <p:nvPr/>
        </p:nvSpPr>
        <p:spPr>
          <a:xfrm>
            <a:off x="5737747" y="7087910"/>
            <a:ext cx="207764" cy="207764"/>
          </a:xfrm>
          <a:prstGeom prst="roundRect">
            <a:avLst>
              <a:gd name="adj" fmla="val 8802"/>
            </a:avLst>
          </a:prstGeom>
          <a:solidFill>
            <a:srgbClr val="D29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7"/>
          <p:cNvSpPr/>
          <p:nvPr/>
        </p:nvSpPr>
        <p:spPr>
          <a:xfrm>
            <a:off x="6013200" y="7061446"/>
            <a:ext cx="1302000" cy="649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4C49"/>
              </a:buClr>
              <a:buSzPts val="1600"/>
              <a:buFont typeface="Arial"/>
              <a:buNone/>
            </a:pPr>
            <a:r>
              <a:rPr lang="en-US" sz="1600" i="0" u="none" strike="noStrike" cap="none" dirty="0">
                <a:solidFill>
                  <a:srgbClr val="504C49"/>
                </a:solidFill>
                <a:latin typeface="Platypi"/>
                <a:ea typeface="Platypi"/>
                <a:cs typeface="Platypi"/>
                <a:sym typeface="Platypi"/>
              </a:rPr>
              <a:t>CARBS</a:t>
            </a:r>
            <a:endParaRPr sz="1600" i="0" u="none" strike="noStrike" cap="none" dirty="0">
              <a:latin typeface="Platypi"/>
              <a:ea typeface="Platypi"/>
              <a:cs typeface="Platypi"/>
              <a:sym typeface="Platypi"/>
            </a:endParaRPr>
          </a:p>
        </p:txBody>
      </p:sp>
      <p:sp>
        <p:nvSpPr>
          <p:cNvPr id="254" name="Google Shape;254;p37"/>
          <p:cNvSpPr/>
          <p:nvPr/>
        </p:nvSpPr>
        <p:spPr>
          <a:xfrm>
            <a:off x="8736805" y="2175330"/>
            <a:ext cx="467439" cy="467439"/>
          </a:xfrm>
          <a:prstGeom prst="roundRect">
            <a:avLst>
              <a:gd name="adj" fmla="val 6668"/>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7"/>
          <p:cNvSpPr/>
          <p:nvPr/>
        </p:nvSpPr>
        <p:spPr>
          <a:xfrm>
            <a:off x="8814732" y="2214383"/>
            <a:ext cx="311587" cy="38957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450"/>
              <a:buFont typeface="Platypi"/>
              <a:buNone/>
            </a:pPr>
            <a:r>
              <a:rPr lang="en-US" sz="2450" b="0" i="0" u="none" strike="noStrike" cap="none">
                <a:solidFill>
                  <a:srgbClr val="504C49"/>
                </a:solidFill>
                <a:latin typeface="Platypi"/>
                <a:ea typeface="Platypi"/>
                <a:cs typeface="Platypi"/>
                <a:sym typeface="Platypi"/>
              </a:rPr>
              <a:t>1</a:t>
            </a:r>
            <a:endParaRPr sz="2450" b="0" i="0" u="none" strike="noStrike" cap="none"/>
          </a:p>
        </p:txBody>
      </p:sp>
      <p:sp>
        <p:nvSpPr>
          <p:cNvPr id="256" name="Google Shape;256;p37"/>
          <p:cNvSpPr/>
          <p:nvPr/>
        </p:nvSpPr>
        <p:spPr>
          <a:xfrm>
            <a:off x="9412009" y="2246768"/>
            <a:ext cx="2597229"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504C49"/>
              </a:buClr>
              <a:buSzPts val="2000"/>
              <a:buFont typeface="Platypi"/>
              <a:buNone/>
            </a:pPr>
            <a:r>
              <a:rPr lang="en-US" sz="2000" b="1" i="0" u="none" strike="noStrike" cap="none">
                <a:solidFill>
                  <a:srgbClr val="504C49"/>
                </a:solidFill>
                <a:latin typeface="Platypi"/>
                <a:ea typeface="Platypi"/>
                <a:cs typeface="Platypi"/>
                <a:sym typeface="Platypi"/>
              </a:rPr>
              <a:t>High Fat</a:t>
            </a:r>
            <a:endParaRPr sz="2000" b="1" i="0" u="none" strike="noStrike" cap="none"/>
          </a:p>
        </p:txBody>
      </p:sp>
      <p:sp>
        <p:nvSpPr>
          <p:cNvPr id="257" name="Google Shape;257;p37"/>
          <p:cNvSpPr/>
          <p:nvPr/>
        </p:nvSpPr>
        <p:spPr>
          <a:xfrm>
            <a:off x="9412009" y="2779097"/>
            <a:ext cx="4290893" cy="33242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504C49"/>
              </a:buClr>
              <a:buSzPts val="1600"/>
              <a:buFont typeface="Arial"/>
              <a:buNone/>
            </a:pPr>
            <a:r>
              <a:rPr lang="en-US" sz="1600" i="0" u="none" strike="noStrike" cap="none">
                <a:solidFill>
                  <a:srgbClr val="504C49"/>
                </a:solidFill>
                <a:latin typeface="Platypi"/>
                <a:ea typeface="Platypi"/>
                <a:cs typeface="Platypi"/>
                <a:sym typeface="Platypi"/>
              </a:rPr>
              <a:t>70-75% of calories</a:t>
            </a:r>
            <a:endParaRPr sz="1600" i="0" u="none" strike="noStrike" cap="none">
              <a:latin typeface="Platypi"/>
              <a:ea typeface="Platypi"/>
              <a:cs typeface="Platypi"/>
              <a:sym typeface="Platypi"/>
            </a:endParaRPr>
          </a:p>
        </p:txBody>
      </p:sp>
      <p:sp>
        <p:nvSpPr>
          <p:cNvPr id="258" name="Google Shape;258;p37"/>
          <p:cNvSpPr/>
          <p:nvPr/>
        </p:nvSpPr>
        <p:spPr>
          <a:xfrm>
            <a:off x="8736805" y="3527047"/>
            <a:ext cx="467439" cy="467439"/>
          </a:xfrm>
          <a:prstGeom prst="roundRect">
            <a:avLst>
              <a:gd name="adj" fmla="val 6668"/>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7"/>
          <p:cNvSpPr/>
          <p:nvPr/>
        </p:nvSpPr>
        <p:spPr>
          <a:xfrm>
            <a:off x="8814732" y="3565981"/>
            <a:ext cx="311587" cy="38957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450"/>
              <a:buFont typeface="Platypi"/>
              <a:buNone/>
            </a:pPr>
            <a:r>
              <a:rPr lang="en-US" sz="2450" b="0" i="0" u="none" strike="noStrike" cap="none">
                <a:solidFill>
                  <a:srgbClr val="504C49"/>
                </a:solidFill>
                <a:latin typeface="Platypi"/>
                <a:ea typeface="Platypi"/>
                <a:cs typeface="Platypi"/>
                <a:sym typeface="Platypi"/>
              </a:rPr>
              <a:t>2</a:t>
            </a:r>
            <a:endParaRPr sz="2450" b="0" i="0" u="none" strike="noStrike" cap="none"/>
          </a:p>
        </p:txBody>
      </p:sp>
      <p:sp>
        <p:nvSpPr>
          <p:cNvPr id="260" name="Google Shape;260;p37"/>
          <p:cNvSpPr/>
          <p:nvPr/>
        </p:nvSpPr>
        <p:spPr>
          <a:xfrm>
            <a:off x="9412009" y="3598366"/>
            <a:ext cx="2597229"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504C49"/>
              </a:buClr>
              <a:buSzPts val="2000"/>
              <a:buFont typeface="Platypi"/>
              <a:buNone/>
            </a:pPr>
            <a:r>
              <a:rPr lang="en-US" sz="2000" b="1" i="0" u="none" strike="noStrike" cap="none">
                <a:solidFill>
                  <a:srgbClr val="504C49"/>
                </a:solidFill>
                <a:latin typeface="Platypi"/>
                <a:ea typeface="Platypi"/>
                <a:cs typeface="Platypi"/>
                <a:sym typeface="Platypi"/>
              </a:rPr>
              <a:t>Moderate Protein</a:t>
            </a:r>
            <a:endParaRPr sz="2000" b="1" i="0" u="none" strike="noStrike" cap="none"/>
          </a:p>
        </p:txBody>
      </p:sp>
      <p:sp>
        <p:nvSpPr>
          <p:cNvPr id="261" name="Google Shape;261;p37"/>
          <p:cNvSpPr/>
          <p:nvPr/>
        </p:nvSpPr>
        <p:spPr>
          <a:xfrm>
            <a:off x="9412009" y="4130694"/>
            <a:ext cx="4290893" cy="33242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504C49"/>
              </a:buClr>
              <a:buSzPts val="1600"/>
              <a:buFont typeface="Arial"/>
              <a:buNone/>
            </a:pPr>
            <a:r>
              <a:rPr lang="en-US" sz="1600" i="0" u="none" strike="noStrike" cap="none">
                <a:solidFill>
                  <a:srgbClr val="504C49"/>
                </a:solidFill>
                <a:latin typeface="Platypi"/>
                <a:ea typeface="Platypi"/>
                <a:cs typeface="Platypi"/>
                <a:sym typeface="Platypi"/>
              </a:rPr>
              <a:t>20-25% of calories</a:t>
            </a:r>
            <a:endParaRPr sz="1600" i="0" u="none" strike="noStrike" cap="none">
              <a:latin typeface="Platypi"/>
              <a:ea typeface="Platypi"/>
              <a:cs typeface="Platypi"/>
              <a:sym typeface="Platypi"/>
            </a:endParaRPr>
          </a:p>
        </p:txBody>
      </p:sp>
      <p:sp>
        <p:nvSpPr>
          <p:cNvPr id="262" name="Google Shape;262;p37"/>
          <p:cNvSpPr/>
          <p:nvPr/>
        </p:nvSpPr>
        <p:spPr>
          <a:xfrm>
            <a:off x="8736805" y="4878645"/>
            <a:ext cx="467439" cy="467439"/>
          </a:xfrm>
          <a:prstGeom prst="roundRect">
            <a:avLst>
              <a:gd name="adj" fmla="val 6668"/>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7"/>
          <p:cNvSpPr/>
          <p:nvPr/>
        </p:nvSpPr>
        <p:spPr>
          <a:xfrm>
            <a:off x="8814732" y="4917578"/>
            <a:ext cx="311587" cy="38957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450"/>
              <a:buFont typeface="Platypi"/>
              <a:buNone/>
            </a:pPr>
            <a:r>
              <a:rPr lang="en-US" sz="2450" b="0" i="0" u="none" strike="noStrike" cap="none">
                <a:solidFill>
                  <a:srgbClr val="504C49"/>
                </a:solidFill>
                <a:latin typeface="Platypi"/>
                <a:ea typeface="Platypi"/>
                <a:cs typeface="Platypi"/>
                <a:sym typeface="Platypi"/>
              </a:rPr>
              <a:t>3</a:t>
            </a:r>
            <a:endParaRPr sz="2450" b="0" i="0" u="none" strike="noStrike" cap="none"/>
          </a:p>
        </p:txBody>
      </p:sp>
      <p:sp>
        <p:nvSpPr>
          <p:cNvPr id="264" name="Google Shape;264;p37"/>
          <p:cNvSpPr/>
          <p:nvPr/>
        </p:nvSpPr>
        <p:spPr>
          <a:xfrm>
            <a:off x="9412009" y="4949963"/>
            <a:ext cx="2597229"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504C49"/>
              </a:buClr>
              <a:buSzPts val="2000"/>
              <a:buFont typeface="Platypi"/>
              <a:buNone/>
            </a:pPr>
            <a:r>
              <a:rPr lang="en-US" sz="2000" b="1" i="0" u="none" strike="noStrike" cap="none">
                <a:solidFill>
                  <a:srgbClr val="504C49"/>
                </a:solidFill>
                <a:latin typeface="Platypi"/>
                <a:ea typeface="Platypi"/>
                <a:cs typeface="Platypi"/>
                <a:sym typeface="Platypi"/>
              </a:rPr>
              <a:t>Very Low Carb</a:t>
            </a:r>
            <a:endParaRPr sz="2000" b="1" i="0" u="none" strike="noStrike" cap="none"/>
          </a:p>
        </p:txBody>
      </p:sp>
      <p:sp>
        <p:nvSpPr>
          <p:cNvPr id="265" name="Google Shape;265;p37"/>
          <p:cNvSpPr/>
          <p:nvPr/>
        </p:nvSpPr>
        <p:spPr>
          <a:xfrm>
            <a:off x="9412009" y="5482292"/>
            <a:ext cx="4290900" cy="33240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504C49"/>
              </a:buClr>
              <a:buSzPts val="1600"/>
              <a:buFont typeface="Arial"/>
              <a:buNone/>
            </a:pPr>
            <a:r>
              <a:rPr lang="en-US" sz="1600" i="0" u="none" strike="noStrike" cap="none">
                <a:solidFill>
                  <a:srgbClr val="504C49"/>
                </a:solidFill>
                <a:latin typeface="Platypi"/>
                <a:ea typeface="Platypi"/>
                <a:cs typeface="Platypi"/>
                <a:sym typeface="Platypi"/>
              </a:rPr>
              <a:t>5-10% of calories</a:t>
            </a:r>
            <a:endParaRPr sz="1600" i="0" u="none" strike="noStrike" cap="none">
              <a:latin typeface="Platypi"/>
              <a:ea typeface="Platypi"/>
              <a:cs typeface="Platypi"/>
              <a:sym typeface="Platypi"/>
            </a:endParaRPr>
          </a:p>
        </p:txBody>
      </p:sp>
      <p:sp>
        <p:nvSpPr>
          <p:cNvPr id="266" name="Google Shape;266;p37"/>
          <p:cNvSpPr/>
          <p:nvPr/>
        </p:nvSpPr>
        <p:spPr>
          <a:xfrm>
            <a:off x="8736805" y="6230242"/>
            <a:ext cx="467439" cy="467439"/>
          </a:xfrm>
          <a:prstGeom prst="roundRect">
            <a:avLst>
              <a:gd name="adj" fmla="val 6668"/>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7"/>
          <p:cNvSpPr/>
          <p:nvPr/>
        </p:nvSpPr>
        <p:spPr>
          <a:xfrm>
            <a:off x="8814732" y="6269176"/>
            <a:ext cx="311587" cy="38957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450"/>
              <a:buFont typeface="Platypi"/>
              <a:buNone/>
            </a:pPr>
            <a:r>
              <a:rPr lang="en-US" sz="2450" b="0" i="0" u="none" strike="noStrike" cap="none">
                <a:solidFill>
                  <a:srgbClr val="504C49"/>
                </a:solidFill>
                <a:latin typeface="Platypi"/>
                <a:ea typeface="Platypi"/>
                <a:cs typeface="Platypi"/>
                <a:sym typeface="Platypi"/>
              </a:rPr>
              <a:t>4</a:t>
            </a:r>
            <a:endParaRPr sz="2450" b="0" i="0" u="none" strike="noStrike" cap="none"/>
          </a:p>
        </p:txBody>
      </p:sp>
      <p:sp>
        <p:nvSpPr>
          <p:cNvPr id="268" name="Google Shape;268;p37"/>
          <p:cNvSpPr/>
          <p:nvPr/>
        </p:nvSpPr>
        <p:spPr>
          <a:xfrm>
            <a:off x="9412009" y="6301561"/>
            <a:ext cx="2597229"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504C49"/>
              </a:buClr>
              <a:buSzPts val="2000"/>
              <a:buFont typeface="Platypi"/>
              <a:buNone/>
            </a:pPr>
            <a:r>
              <a:rPr lang="en-US" sz="2000" b="1" i="0" u="none" strike="noStrike" cap="none">
                <a:solidFill>
                  <a:srgbClr val="504C49"/>
                </a:solidFill>
                <a:latin typeface="Platypi"/>
                <a:ea typeface="Platypi"/>
                <a:cs typeface="Platypi"/>
                <a:sym typeface="Platypi"/>
              </a:rPr>
              <a:t>Ketone Production</a:t>
            </a:r>
            <a:endParaRPr sz="2000" b="1" i="0" u="none" strike="noStrike" cap="none"/>
          </a:p>
        </p:txBody>
      </p:sp>
      <p:sp>
        <p:nvSpPr>
          <p:cNvPr id="269" name="Google Shape;269;p37"/>
          <p:cNvSpPr/>
          <p:nvPr/>
        </p:nvSpPr>
        <p:spPr>
          <a:xfrm>
            <a:off x="9412009" y="6833889"/>
            <a:ext cx="4290893" cy="33242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504C49"/>
              </a:buClr>
              <a:buSzPts val="1600"/>
              <a:buFont typeface="Arial"/>
              <a:buNone/>
            </a:pPr>
            <a:r>
              <a:rPr lang="en-US" sz="1600" i="0" u="none" strike="noStrike" cap="none">
                <a:solidFill>
                  <a:srgbClr val="504C49"/>
                </a:solidFill>
                <a:latin typeface="Platypi"/>
                <a:ea typeface="Platypi"/>
                <a:cs typeface="Platypi"/>
                <a:sym typeface="Platypi"/>
              </a:rPr>
              <a:t>Trains body to burn fat, not sugar</a:t>
            </a:r>
            <a:endParaRPr sz="1600" i="0" u="none" strike="noStrike" cap="none">
              <a:latin typeface="Platypi"/>
              <a:ea typeface="Platypi"/>
              <a:cs typeface="Platypi"/>
              <a:sym typeface="Platyp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p:nvPr/>
        </p:nvSpPr>
        <p:spPr>
          <a:xfrm>
            <a:off x="793790" y="623768"/>
            <a:ext cx="5950982"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a:solidFill>
                  <a:srgbClr val="201B18"/>
                </a:solidFill>
                <a:latin typeface="Platypi"/>
                <a:ea typeface="Platypi"/>
                <a:cs typeface="Platypi"/>
                <a:sym typeface="Platypi"/>
              </a:rPr>
              <a:t>Mitochondrial Health</a:t>
            </a:r>
            <a:endParaRPr sz="4450" b="0" i="0" u="none" strike="noStrike" cap="none"/>
          </a:p>
        </p:txBody>
      </p:sp>
      <p:sp>
        <p:nvSpPr>
          <p:cNvPr id="276" name="Google Shape;276;p38"/>
          <p:cNvSpPr/>
          <p:nvPr/>
        </p:nvSpPr>
        <p:spPr>
          <a:xfrm>
            <a:off x="793790" y="1672709"/>
            <a:ext cx="93852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277" name="Google Shape;277;p38"/>
          <p:cNvSpPr/>
          <p:nvPr/>
        </p:nvSpPr>
        <p:spPr>
          <a:xfrm>
            <a:off x="396900" y="2010075"/>
            <a:ext cx="10872462" cy="618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Metabolic psychiatry focuses on </a:t>
            </a:r>
            <a:r>
              <a:rPr lang="en-US" sz="1750" b="1" i="1" u="none" strike="noStrike" cap="none" dirty="0">
                <a:solidFill>
                  <a:srgbClr val="504C49"/>
                </a:solidFill>
                <a:latin typeface="Platypi"/>
                <a:ea typeface="Platypi"/>
                <a:cs typeface="Platypi"/>
                <a:sym typeface="Platypi"/>
              </a:rPr>
              <a:t>optimizing mitochondrial function</a:t>
            </a:r>
            <a:r>
              <a:rPr lang="en-US" sz="1750" i="0" u="none" strike="noStrike" cap="none" dirty="0">
                <a:solidFill>
                  <a:srgbClr val="504C49"/>
                </a:solidFill>
                <a:latin typeface="Platypi"/>
                <a:ea typeface="Platypi"/>
                <a:cs typeface="Platypi"/>
                <a:sym typeface="Platypi"/>
              </a:rPr>
              <a:t> for better mental health.</a:t>
            </a:r>
            <a:endParaRPr sz="1750" i="0" u="none" strike="noStrike" cap="none" dirty="0">
              <a:latin typeface="Platypi"/>
              <a:ea typeface="Platypi"/>
              <a:cs typeface="Platypi"/>
              <a:sym typeface="Platypi"/>
            </a:endParaRPr>
          </a:p>
        </p:txBody>
      </p:sp>
      <p:pic>
        <p:nvPicPr>
          <p:cNvPr id="278" name="Google Shape;278;p38" descr="preencoded.png"/>
          <p:cNvPicPr preferRelativeResize="0"/>
          <p:nvPr/>
        </p:nvPicPr>
        <p:blipFill rotWithShape="1">
          <a:blip r:embed="rId3">
            <a:alphaModFix/>
          </a:blip>
          <a:srcRect/>
          <a:stretch/>
        </p:blipFill>
        <p:spPr>
          <a:xfrm>
            <a:off x="793790" y="2908816"/>
            <a:ext cx="1134070" cy="1360884"/>
          </a:xfrm>
          <a:prstGeom prst="rect">
            <a:avLst/>
          </a:prstGeom>
          <a:noFill/>
          <a:ln>
            <a:noFill/>
          </a:ln>
        </p:spPr>
      </p:pic>
      <p:sp>
        <p:nvSpPr>
          <p:cNvPr id="279" name="Google Shape;279;p38"/>
          <p:cNvSpPr/>
          <p:nvPr/>
        </p:nvSpPr>
        <p:spPr>
          <a:xfrm>
            <a:off x="2154674" y="3135630"/>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Power Plants</a:t>
            </a:r>
            <a:endParaRPr sz="2200" b="1" i="0" u="none" strike="noStrike" cap="none"/>
          </a:p>
        </p:txBody>
      </p:sp>
      <p:sp>
        <p:nvSpPr>
          <p:cNvPr id="280" name="Google Shape;280;p38"/>
          <p:cNvSpPr/>
          <p:nvPr/>
        </p:nvSpPr>
        <p:spPr>
          <a:xfrm>
            <a:off x="2154674" y="3626048"/>
            <a:ext cx="8024336"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Mitochondria are the cellular energy factories essential for brain function</a:t>
            </a:r>
            <a:endParaRPr sz="1750" i="0" u="none" strike="noStrike" cap="none">
              <a:latin typeface="Platypi"/>
              <a:ea typeface="Platypi"/>
              <a:cs typeface="Platypi"/>
              <a:sym typeface="Platypi"/>
            </a:endParaRPr>
          </a:p>
        </p:txBody>
      </p:sp>
      <p:pic>
        <p:nvPicPr>
          <p:cNvPr id="281" name="Google Shape;281;p38" descr="preencoded.png"/>
          <p:cNvPicPr preferRelativeResize="0"/>
          <p:nvPr/>
        </p:nvPicPr>
        <p:blipFill rotWithShape="1">
          <a:blip r:embed="rId4">
            <a:alphaModFix/>
          </a:blip>
          <a:srcRect/>
          <a:stretch/>
        </p:blipFill>
        <p:spPr>
          <a:xfrm>
            <a:off x="793790" y="4269700"/>
            <a:ext cx="1134070" cy="1669852"/>
          </a:xfrm>
          <a:prstGeom prst="rect">
            <a:avLst/>
          </a:prstGeom>
          <a:noFill/>
          <a:ln>
            <a:noFill/>
          </a:ln>
        </p:spPr>
      </p:pic>
      <p:sp>
        <p:nvSpPr>
          <p:cNvPr id="282" name="Google Shape;282;p38"/>
          <p:cNvSpPr/>
          <p:nvPr/>
        </p:nvSpPr>
        <p:spPr>
          <a:xfrm>
            <a:off x="2154674" y="4496514"/>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Brain Energy</a:t>
            </a:r>
            <a:endParaRPr sz="2200" b="1" i="0" u="none" strike="noStrike" cap="none"/>
          </a:p>
        </p:txBody>
      </p:sp>
      <p:sp>
        <p:nvSpPr>
          <p:cNvPr id="283" name="Google Shape;283;p38"/>
          <p:cNvSpPr/>
          <p:nvPr/>
        </p:nvSpPr>
        <p:spPr>
          <a:xfrm>
            <a:off x="2154674" y="4986933"/>
            <a:ext cx="8024336"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These organelles produce ATP, the primary fuel our brains need to regulate mood and cognition</a:t>
            </a:r>
            <a:endParaRPr sz="1750" i="0" u="none" strike="noStrike" cap="none">
              <a:latin typeface="Platypi"/>
              <a:ea typeface="Platypi"/>
              <a:cs typeface="Platypi"/>
              <a:sym typeface="Platypi"/>
            </a:endParaRPr>
          </a:p>
        </p:txBody>
      </p:sp>
      <p:pic>
        <p:nvPicPr>
          <p:cNvPr id="284" name="Google Shape;284;p38" descr="preencoded.png"/>
          <p:cNvPicPr preferRelativeResize="0"/>
          <p:nvPr/>
        </p:nvPicPr>
        <p:blipFill rotWithShape="1">
          <a:blip r:embed="rId5">
            <a:alphaModFix/>
          </a:blip>
          <a:srcRect/>
          <a:stretch/>
        </p:blipFill>
        <p:spPr>
          <a:xfrm>
            <a:off x="793790" y="5939552"/>
            <a:ext cx="1134070" cy="1669852"/>
          </a:xfrm>
          <a:prstGeom prst="rect">
            <a:avLst/>
          </a:prstGeom>
          <a:noFill/>
          <a:ln>
            <a:noFill/>
          </a:ln>
        </p:spPr>
      </p:pic>
      <p:sp>
        <p:nvSpPr>
          <p:cNvPr id="285" name="Google Shape;285;p38"/>
          <p:cNvSpPr/>
          <p:nvPr/>
        </p:nvSpPr>
        <p:spPr>
          <a:xfrm>
            <a:off x="2154674" y="6166366"/>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When Damaged</a:t>
            </a:r>
            <a:endParaRPr sz="2200" b="1" i="0" u="none" strike="noStrike" cap="none"/>
          </a:p>
        </p:txBody>
      </p:sp>
      <p:sp>
        <p:nvSpPr>
          <p:cNvPr id="286" name="Google Shape;286;p38"/>
          <p:cNvSpPr/>
          <p:nvPr/>
        </p:nvSpPr>
        <p:spPr>
          <a:xfrm>
            <a:off x="2154674" y="6656784"/>
            <a:ext cx="8024336"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Mitochondrial dysfunction leads to energy dysregulation, contributing to depression, mania,  psychosis, anxiety, and cognitive impairment</a:t>
            </a:r>
            <a:endParaRPr sz="1750" i="0" u="none" strike="noStrike" cap="none">
              <a:latin typeface="Platypi"/>
              <a:ea typeface="Platypi"/>
              <a:cs typeface="Platypi"/>
              <a:sym typeface="Platypi"/>
            </a:endParaRPr>
          </a:p>
        </p:txBody>
      </p:sp>
      <p:pic>
        <p:nvPicPr>
          <p:cNvPr id="287" name="Google Shape;287;p38" title="images.jfif"/>
          <p:cNvPicPr preferRelativeResize="0"/>
          <p:nvPr/>
        </p:nvPicPr>
        <p:blipFill>
          <a:blip r:embed="rId6">
            <a:alphaModFix/>
          </a:blip>
          <a:stretch>
            <a:fillRect/>
          </a:stretch>
        </p:blipFill>
        <p:spPr>
          <a:xfrm rot="-5400000">
            <a:off x="8667607" y="2274569"/>
            <a:ext cx="8245125" cy="36804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0"/>
          <p:cNvSpPr/>
          <p:nvPr/>
        </p:nvSpPr>
        <p:spPr>
          <a:xfrm>
            <a:off x="793790" y="1150739"/>
            <a:ext cx="9688473"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dirty="0">
                <a:solidFill>
                  <a:srgbClr val="201B18"/>
                </a:solidFill>
                <a:latin typeface="Platypi"/>
                <a:ea typeface="Platypi"/>
                <a:cs typeface="Platypi"/>
                <a:sym typeface="Platypi"/>
              </a:rPr>
              <a:t>Why Metabolic Psychiatry Matters</a:t>
            </a:r>
            <a:endParaRPr sz="4450" b="0" i="0" u="none" strike="noStrike" cap="none" dirty="0"/>
          </a:p>
        </p:txBody>
      </p:sp>
      <p:sp>
        <p:nvSpPr>
          <p:cNvPr id="308" name="Google Shape;308;p40"/>
          <p:cNvSpPr/>
          <p:nvPr/>
        </p:nvSpPr>
        <p:spPr>
          <a:xfrm>
            <a:off x="1920062" y="3374376"/>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309" name="Google Shape;309;p40"/>
          <p:cNvSpPr/>
          <p:nvPr/>
        </p:nvSpPr>
        <p:spPr>
          <a:xfrm>
            <a:off x="833200" y="2695191"/>
            <a:ext cx="2173724" cy="1358369"/>
          </a:xfrm>
          <a:prstGeom prst="roundRect">
            <a:avLst>
              <a:gd name="adj" fmla="val 2603"/>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0" name="Google Shape;310;p40" descr="preencoded.png"/>
          <p:cNvPicPr preferRelativeResize="0"/>
          <p:nvPr/>
        </p:nvPicPr>
        <p:blipFill rotWithShape="1">
          <a:blip r:embed="rId3">
            <a:alphaModFix/>
          </a:blip>
          <a:srcRect/>
          <a:stretch/>
        </p:blipFill>
        <p:spPr>
          <a:xfrm>
            <a:off x="1581612" y="2695191"/>
            <a:ext cx="886435" cy="1240875"/>
          </a:xfrm>
          <a:prstGeom prst="rect">
            <a:avLst/>
          </a:prstGeom>
          <a:noFill/>
          <a:ln>
            <a:noFill/>
          </a:ln>
        </p:spPr>
      </p:pic>
      <p:sp>
        <p:nvSpPr>
          <p:cNvPr id="311" name="Google Shape;311;p40"/>
          <p:cNvSpPr/>
          <p:nvPr/>
        </p:nvSpPr>
        <p:spPr>
          <a:xfrm>
            <a:off x="3338491" y="2955468"/>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Connected Systems</a:t>
            </a:r>
            <a:endParaRPr sz="2200" b="1" i="0" u="none" strike="noStrike" cap="none"/>
          </a:p>
        </p:txBody>
      </p:sp>
      <p:sp>
        <p:nvSpPr>
          <p:cNvPr id="312" name="Google Shape;312;p40"/>
          <p:cNvSpPr/>
          <p:nvPr/>
        </p:nvSpPr>
        <p:spPr>
          <a:xfrm>
            <a:off x="3338487" y="3445879"/>
            <a:ext cx="69816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b="1" i="0" u="none" strike="noStrike" cap="none" dirty="0">
                <a:solidFill>
                  <a:srgbClr val="504C49"/>
                </a:solidFill>
                <a:latin typeface="Platypi"/>
                <a:ea typeface="Platypi"/>
                <a:cs typeface="Platypi"/>
                <a:sym typeface="Platypi"/>
              </a:rPr>
              <a:t>Mental health</a:t>
            </a:r>
            <a:r>
              <a:rPr lang="en-US" sz="1750" i="0" u="none" strike="noStrike" cap="none" dirty="0">
                <a:solidFill>
                  <a:srgbClr val="504C49"/>
                </a:solidFill>
                <a:latin typeface="Platypi"/>
                <a:ea typeface="Platypi"/>
                <a:cs typeface="Platypi"/>
                <a:sym typeface="Platypi"/>
              </a:rPr>
              <a:t> is deeply linked to </a:t>
            </a:r>
            <a:r>
              <a:rPr lang="en-US" sz="1750" b="1" i="0" u="none" strike="noStrike" cap="none" dirty="0">
                <a:solidFill>
                  <a:srgbClr val="504C49"/>
                </a:solidFill>
                <a:latin typeface="Platypi"/>
                <a:ea typeface="Platypi"/>
                <a:cs typeface="Platypi"/>
                <a:sym typeface="Platypi"/>
              </a:rPr>
              <a:t>metabolic health</a:t>
            </a:r>
            <a:endParaRPr sz="1750" b="1" i="0" u="none" strike="noStrike" cap="none" dirty="0">
              <a:latin typeface="Platypi"/>
              <a:ea typeface="Platypi"/>
              <a:cs typeface="Platypi"/>
              <a:sym typeface="Platypi"/>
            </a:endParaRPr>
          </a:p>
        </p:txBody>
      </p:sp>
      <p:sp>
        <p:nvSpPr>
          <p:cNvPr id="313" name="Google Shape;313;p40"/>
          <p:cNvSpPr/>
          <p:nvPr/>
        </p:nvSpPr>
        <p:spPr>
          <a:xfrm>
            <a:off x="3080861" y="4222909"/>
            <a:ext cx="10642402" cy="15240"/>
          </a:xfrm>
          <a:prstGeom prst="roundRect">
            <a:avLst>
              <a:gd name="adj" fmla="val 223256"/>
            </a:avLst>
          </a:prstGeom>
          <a:solidFill>
            <a:srgbClr val="D8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793790" y="4238149"/>
            <a:ext cx="4347600" cy="1231561"/>
          </a:xfrm>
          <a:prstGeom prst="roundRect">
            <a:avLst>
              <a:gd name="adj" fmla="val 2603"/>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5" name="Google Shape;315;p40" descr="preencoded.png"/>
          <p:cNvPicPr preferRelativeResize="0"/>
          <p:nvPr/>
        </p:nvPicPr>
        <p:blipFill rotWithShape="1">
          <a:blip r:embed="rId4">
            <a:alphaModFix/>
          </a:blip>
          <a:srcRect/>
          <a:stretch/>
        </p:blipFill>
        <p:spPr>
          <a:xfrm>
            <a:off x="2424152" y="4261818"/>
            <a:ext cx="1086875" cy="1220126"/>
          </a:xfrm>
          <a:prstGeom prst="rect">
            <a:avLst/>
          </a:prstGeom>
          <a:noFill/>
          <a:ln>
            <a:noFill/>
          </a:ln>
        </p:spPr>
      </p:pic>
      <p:sp>
        <p:nvSpPr>
          <p:cNvPr id="316" name="Google Shape;316;p40"/>
          <p:cNvSpPr/>
          <p:nvPr/>
        </p:nvSpPr>
        <p:spPr>
          <a:xfrm>
            <a:off x="5512334" y="4375764"/>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Energy Foundation</a:t>
            </a:r>
            <a:endParaRPr sz="2200" b="1" i="0" u="none" strike="noStrike" cap="none"/>
          </a:p>
        </p:txBody>
      </p:sp>
      <p:sp>
        <p:nvSpPr>
          <p:cNvPr id="317" name="Google Shape;317;p40"/>
          <p:cNvSpPr/>
          <p:nvPr/>
        </p:nvSpPr>
        <p:spPr>
          <a:xfrm>
            <a:off x="5512339" y="4866179"/>
            <a:ext cx="60372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Mood and cognition rely on </a:t>
            </a:r>
            <a:r>
              <a:rPr lang="en-US" sz="1750" b="1" i="0" u="none" strike="noStrike" cap="none">
                <a:solidFill>
                  <a:srgbClr val="504C49"/>
                </a:solidFill>
                <a:latin typeface="Platypi"/>
                <a:ea typeface="Platypi"/>
                <a:cs typeface="Platypi"/>
                <a:sym typeface="Platypi"/>
              </a:rPr>
              <a:t>how we </a:t>
            </a:r>
            <a:r>
              <a:rPr lang="en-US" sz="1750" b="1" i="1" u="none" strike="noStrike" cap="none">
                <a:solidFill>
                  <a:srgbClr val="504C49"/>
                </a:solidFill>
                <a:latin typeface="Platypi"/>
                <a:ea typeface="Platypi"/>
                <a:cs typeface="Platypi"/>
                <a:sym typeface="Platypi"/>
              </a:rPr>
              <a:t>fuel</a:t>
            </a:r>
            <a:r>
              <a:rPr lang="en-US" sz="1750" b="1" i="0" u="none" strike="noStrike" cap="none">
                <a:solidFill>
                  <a:srgbClr val="504C49"/>
                </a:solidFill>
                <a:latin typeface="Platypi"/>
                <a:ea typeface="Platypi"/>
                <a:cs typeface="Platypi"/>
                <a:sym typeface="Platypi"/>
              </a:rPr>
              <a:t> the brain</a:t>
            </a:r>
            <a:endParaRPr sz="1750" b="1" i="0" u="none" strike="noStrike" cap="none">
              <a:latin typeface="Platypi"/>
              <a:ea typeface="Platypi"/>
              <a:cs typeface="Platypi"/>
              <a:sym typeface="Platypi"/>
            </a:endParaRPr>
          </a:p>
        </p:txBody>
      </p:sp>
      <p:sp>
        <p:nvSpPr>
          <p:cNvPr id="318" name="Google Shape;318;p40"/>
          <p:cNvSpPr/>
          <p:nvPr/>
        </p:nvSpPr>
        <p:spPr>
          <a:xfrm>
            <a:off x="5254704" y="5643205"/>
            <a:ext cx="8468558" cy="15240"/>
          </a:xfrm>
          <a:prstGeom prst="roundRect">
            <a:avLst>
              <a:gd name="adj" fmla="val 223256"/>
            </a:avLst>
          </a:prstGeom>
          <a:solidFill>
            <a:srgbClr val="D8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793790" y="5637249"/>
            <a:ext cx="6521410" cy="1231561"/>
          </a:xfrm>
          <a:prstGeom prst="roundRect">
            <a:avLst>
              <a:gd name="adj" fmla="val 2603"/>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0" name="Google Shape;320;p40" descr="preencoded.png"/>
          <p:cNvPicPr preferRelativeResize="0"/>
          <p:nvPr/>
        </p:nvPicPr>
        <p:blipFill rotWithShape="1">
          <a:blip r:embed="rId5">
            <a:alphaModFix/>
          </a:blip>
          <a:srcRect/>
          <a:stretch/>
        </p:blipFill>
        <p:spPr>
          <a:xfrm>
            <a:off x="3779564" y="5658445"/>
            <a:ext cx="976350" cy="1130785"/>
          </a:xfrm>
          <a:prstGeom prst="rect">
            <a:avLst/>
          </a:prstGeom>
          <a:noFill/>
          <a:ln>
            <a:noFill/>
          </a:ln>
        </p:spPr>
      </p:pic>
      <p:sp>
        <p:nvSpPr>
          <p:cNvPr id="321" name="Google Shape;321;p40"/>
          <p:cNvSpPr/>
          <p:nvPr/>
        </p:nvSpPr>
        <p:spPr>
          <a:xfrm>
            <a:off x="7542010" y="5796061"/>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dirty="0">
                <a:solidFill>
                  <a:srgbClr val="504C49"/>
                </a:solidFill>
                <a:latin typeface="Platypi"/>
                <a:ea typeface="Platypi"/>
                <a:cs typeface="Platypi"/>
                <a:sym typeface="Platypi"/>
              </a:rPr>
              <a:t>New Healing Tools</a:t>
            </a:r>
            <a:endParaRPr sz="2200" b="1" i="0" u="none" strike="noStrike" cap="none" dirty="0"/>
          </a:p>
        </p:txBody>
      </p:sp>
      <p:sp>
        <p:nvSpPr>
          <p:cNvPr id="322" name="Google Shape;322;p40"/>
          <p:cNvSpPr/>
          <p:nvPr/>
        </p:nvSpPr>
        <p:spPr>
          <a:xfrm>
            <a:off x="7542010" y="6288007"/>
            <a:ext cx="62946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Opens up options when other approaches don't work</a:t>
            </a:r>
            <a:endParaRPr sz="1750" i="0" u="none" strike="noStrike" cap="none" dirty="0">
              <a:latin typeface="Platypi"/>
              <a:ea typeface="Platypi"/>
              <a:cs typeface="Platypi"/>
              <a:sym typeface="Platyp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1906D586-661C-0625-05EE-C9069886BCC4}"/>
              </a:ext>
            </a:extLst>
          </p:cNvPr>
          <p:cNvPicPr>
            <a:picLocks noChangeAspect="1"/>
          </p:cNvPicPr>
          <p:nvPr/>
        </p:nvPicPr>
        <p:blipFill>
          <a:blip r:embed="rId3"/>
          <a:stretch>
            <a:fillRect/>
          </a:stretch>
        </p:blipFill>
        <p:spPr>
          <a:xfrm>
            <a:off x="0" y="0"/>
            <a:ext cx="3657600" cy="8229600"/>
          </a:xfrm>
          <a:prstGeom prst="rect">
            <a:avLst/>
          </a:prstGeom>
        </p:spPr>
      </p:pic>
      <p:sp>
        <p:nvSpPr>
          <p:cNvPr id="4" name="TextBox 3">
            <a:extLst>
              <a:ext uri="{FF2B5EF4-FFF2-40B4-BE49-F238E27FC236}">
                <a16:creationId xmlns:a16="http://schemas.microsoft.com/office/drawing/2014/main" id="{B53FD8BA-E339-1A1C-3C07-DCBB6C0EEB9F}"/>
              </a:ext>
            </a:extLst>
          </p:cNvPr>
          <p:cNvSpPr txBox="1"/>
          <p:nvPr/>
        </p:nvSpPr>
        <p:spPr>
          <a:xfrm>
            <a:off x="4526280" y="2002234"/>
            <a:ext cx="9132570" cy="1495346"/>
          </a:xfrm>
          <a:prstGeom prst="rect">
            <a:avLst/>
          </a:prstGeom>
          <a:noFill/>
        </p:spPr>
        <p:txBody>
          <a:bodyPr wrap="square">
            <a:sp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201B18"/>
                </a:solidFill>
                <a:effectLst/>
                <a:uLnTx/>
                <a:uFillTx/>
                <a:latin typeface="Platypi" panose="020B0604020202020204" charset="0"/>
                <a:ea typeface="Platypi Medium" pitchFamily="34" charset="-122"/>
                <a:cs typeface="Platypi" panose="020B0604020202020204" charset="0"/>
              </a:rPr>
              <a:t>Practical Applications: Foundational Pillars</a:t>
            </a:r>
            <a:endParaRPr kumimoji="0" lang="en-US" sz="4450" b="0" i="0" u="none" strike="noStrike" kern="1200" cap="none" spc="0" normalizeH="0" baseline="0" noProof="0" dirty="0">
              <a:ln>
                <a:noFill/>
              </a:ln>
              <a:solidFill>
                <a:prstClr val="black"/>
              </a:solidFill>
              <a:effectLst/>
              <a:uLnTx/>
              <a:uFillTx/>
              <a:latin typeface="Platypi" panose="020B0604020202020204" charset="0"/>
              <a:ea typeface="+mn-ea"/>
              <a:cs typeface="Platypi" panose="020B0604020202020204" charset="0"/>
            </a:endParaRPr>
          </a:p>
        </p:txBody>
      </p:sp>
      <p:sp>
        <p:nvSpPr>
          <p:cNvPr id="6" name="TextBox 5">
            <a:extLst>
              <a:ext uri="{FF2B5EF4-FFF2-40B4-BE49-F238E27FC236}">
                <a16:creationId xmlns:a16="http://schemas.microsoft.com/office/drawing/2014/main" id="{2C9B95B0-86E5-085A-C590-F54ED6AB46BF}"/>
              </a:ext>
            </a:extLst>
          </p:cNvPr>
          <p:cNvSpPr txBox="1"/>
          <p:nvPr/>
        </p:nvSpPr>
        <p:spPr>
          <a:xfrm>
            <a:off x="4526280" y="3895624"/>
            <a:ext cx="7315200" cy="1179297"/>
          </a:xfrm>
          <a:prstGeom prst="rect">
            <a:avLst/>
          </a:prstGeom>
          <a:noFill/>
        </p:spPr>
        <p:txBody>
          <a:bodyPr wrap="square">
            <a:spAutoFit/>
          </a:bodyPr>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504C49"/>
                </a:solidFill>
                <a:effectLst/>
                <a:uLnTx/>
                <a:uFillTx/>
                <a:latin typeface="Platypi" panose="020B0604020202020204" charset="0"/>
                <a:ea typeface="Source Serif 4" pitchFamily="34" charset="-122"/>
                <a:cs typeface="Platypi" panose="020B0604020202020204" charset="0"/>
              </a:rPr>
              <a:t>Implementing metabolic psychiatry involves a holistic approach, focusing on key lifestyle areas that profoundly impact mental well-being. </a:t>
            </a:r>
            <a:endParaRPr kumimoji="0" lang="en-US" sz="1750" b="0" i="0" u="none" strike="noStrike" kern="1200" cap="none" spc="0" normalizeH="0" baseline="0" noProof="0" dirty="0">
              <a:ln>
                <a:noFill/>
              </a:ln>
              <a:solidFill>
                <a:prstClr val="black"/>
              </a:solidFill>
              <a:effectLst/>
              <a:uLnTx/>
              <a:uFillTx/>
              <a:latin typeface="Platypi" panose="020B0604020202020204" charset="0"/>
              <a:ea typeface="+mn-ea"/>
              <a:cs typeface="Platypi" panose="020B0604020202020204" charset="0"/>
            </a:endParaRPr>
          </a:p>
        </p:txBody>
      </p:sp>
      <p:sp>
        <p:nvSpPr>
          <p:cNvPr id="8" name="TextBox 7">
            <a:extLst>
              <a:ext uri="{FF2B5EF4-FFF2-40B4-BE49-F238E27FC236}">
                <a16:creationId xmlns:a16="http://schemas.microsoft.com/office/drawing/2014/main" id="{B1F7229A-AEBC-5462-D17B-168D7C063FA8}"/>
              </a:ext>
            </a:extLst>
          </p:cNvPr>
          <p:cNvSpPr txBox="1"/>
          <p:nvPr/>
        </p:nvSpPr>
        <p:spPr>
          <a:xfrm>
            <a:off x="4526280" y="5349241"/>
            <a:ext cx="7315200" cy="435504"/>
          </a:xfrm>
          <a:prstGeom prst="rect">
            <a:avLst/>
          </a:prstGeom>
          <a:noFill/>
        </p:spPr>
        <p:txBody>
          <a:bodyPr wrap="square">
            <a:spAutoFit/>
          </a:bodyPr>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1" i="0" u="none" strike="noStrike" kern="1200" cap="none" spc="0" normalizeH="0" baseline="0" noProof="0" dirty="0">
                <a:ln>
                  <a:noFill/>
                </a:ln>
                <a:solidFill>
                  <a:srgbClr val="504C49"/>
                </a:solidFill>
                <a:effectLst/>
                <a:uLnTx/>
                <a:uFillTx/>
                <a:latin typeface="Platypi" panose="020B0604020202020204" charset="0"/>
                <a:ea typeface="Source Serif 4" pitchFamily="34" charset="-122"/>
                <a:cs typeface="Platypi" panose="020B0604020202020204" charset="0"/>
              </a:rPr>
              <a:t>Let's explore some core metabolic interventions</a:t>
            </a:r>
            <a:r>
              <a:rPr kumimoji="0" lang="en-US" sz="1750" b="0" i="0" u="none" strike="noStrike" kern="1200" cap="none" spc="0" normalizeH="0" baseline="0" noProof="0" dirty="0">
                <a:ln>
                  <a:noFill/>
                </a:ln>
                <a:solidFill>
                  <a:srgbClr val="504C49"/>
                </a:solidFill>
                <a:effectLst/>
                <a:uLnTx/>
                <a:uFillTx/>
                <a:latin typeface="Platypi" panose="020B0604020202020204" charset="0"/>
                <a:ea typeface="Source Serif 4" pitchFamily="34" charset="-122"/>
                <a:cs typeface="Platypi" panose="020B0604020202020204" charset="0"/>
              </a:rPr>
              <a:t>:</a:t>
            </a:r>
            <a:endParaRPr kumimoji="0" lang="en-US" sz="1750" b="0" i="0" u="none" strike="noStrike" kern="1200" cap="none" spc="0" normalizeH="0" baseline="0" noProof="0" dirty="0">
              <a:ln>
                <a:noFill/>
              </a:ln>
              <a:solidFill>
                <a:prstClr val="black"/>
              </a:solidFill>
              <a:effectLst/>
              <a:uLnTx/>
              <a:uFillTx/>
              <a:latin typeface="Platypi" panose="020B0604020202020204" charset="0"/>
              <a:ea typeface="+mn-ea"/>
              <a:cs typeface="Platypi" panose="020B0604020202020204" charset="0"/>
            </a:endParaRPr>
          </a:p>
        </p:txBody>
      </p:sp>
    </p:spTree>
    <p:extLst>
      <p:ext uri="{BB962C8B-B14F-4D97-AF65-F5344CB8AC3E}">
        <p14:creationId xmlns:p14="http://schemas.microsoft.com/office/powerpoint/2010/main" val="66151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42" descr="preencoded.png"/>
          <p:cNvPicPr preferRelativeResize="0"/>
          <p:nvPr/>
        </p:nvPicPr>
        <p:blipFill rotWithShape="1">
          <a:blip r:embed="rId3">
            <a:alphaModFix/>
          </a:blip>
          <a:srcRect/>
          <a:stretch/>
        </p:blipFill>
        <p:spPr>
          <a:xfrm>
            <a:off x="0" y="0"/>
            <a:ext cx="14630400" cy="2835235"/>
          </a:xfrm>
          <a:prstGeom prst="rect">
            <a:avLst/>
          </a:prstGeom>
          <a:noFill/>
          <a:ln>
            <a:noFill/>
          </a:ln>
        </p:spPr>
      </p:pic>
      <p:sp>
        <p:nvSpPr>
          <p:cNvPr id="346" name="Google Shape;346;p42"/>
          <p:cNvSpPr/>
          <p:nvPr/>
        </p:nvSpPr>
        <p:spPr>
          <a:xfrm>
            <a:off x="793790" y="3625870"/>
            <a:ext cx="652141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i="0" u="none" strike="noStrike" cap="none" dirty="0">
                <a:solidFill>
                  <a:srgbClr val="201B18"/>
                </a:solidFill>
                <a:latin typeface="Platypi"/>
                <a:ea typeface="Platypi"/>
                <a:cs typeface="Platypi"/>
                <a:sym typeface="Platypi"/>
              </a:rPr>
              <a:t>Nutrition</a:t>
            </a:r>
            <a:endParaRPr sz="4450" b="0" i="0" u="none" strike="noStrike" cap="none" dirty="0"/>
          </a:p>
        </p:txBody>
      </p:sp>
      <p:sp>
        <p:nvSpPr>
          <p:cNvPr id="347" name="Google Shape;347;p42"/>
          <p:cNvSpPr/>
          <p:nvPr/>
        </p:nvSpPr>
        <p:spPr>
          <a:xfrm>
            <a:off x="793790" y="4919305"/>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348" name="Google Shape;348;p42"/>
          <p:cNvSpPr/>
          <p:nvPr/>
        </p:nvSpPr>
        <p:spPr>
          <a:xfrm>
            <a:off x="793784" y="5174456"/>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9" name="Google Shape;349;p42" descr="preencoded.png"/>
          <p:cNvPicPr preferRelativeResize="0"/>
          <p:nvPr/>
        </p:nvPicPr>
        <p:blipFill rotWithShape="1">
          <a:blip r:embed="rId4">
            <a:alphaModFix/>
          </a:blip>
          <a:srcRect/>
          <a:stretch/>
        </p:blipFill>
        <p:spPr>
          <a:xfrm>
            <a:off x="878854" y="5259466"/>
            <a:ext cx="340162" cy="340162"/>
          </a:xfrm>
          <a:prstGeom prst="rect">
            <a:avLst/>
          </a:prstGeom>
          <a:noFill/>
          <a:ln>
            <a:noFill/>
          </a:ln>
        </p:spPr>
      </p:pic>
      <p:sp>
        <p:nvSpPr>
          <p:cNvPr id="350" name="Google Shape;350;p42"/>
          <p:cNvSpPr/>
          <p:nvPr/>
        </p:nvSpPr>
        <p:spPr>
          <a:xfrm>
            <a:off x="1530899" y="5252323"/>
            <a:ext cx="3478173"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dirty="0">
                <a:solidFill>
                  <a:srgbClr val="504C49"/>
                </a:solidFill>
                <a:latin typeface="Platypi"/>
                <a:ea typeface="Platypi"/>
                <a:cs typeface="Platypi"/>
                <a:sym typeface="Platypi"/>
              </a:rPr>
              <a:t>Ketogenic &amp; Low-Carb </a:t>
            </a:r>
            <a:endParaRPr sz="2200" b="1" i="0" u="none" strike="noStrike" cap="none" dirty="0"/>
          </a:p>
        </p:txBody>
      </p:sp>
      <p:sp>
        <p:nvSpPr>
          <p:cNvPr id="351" name="Google Shape;351;p42"/>
          <p:cNvSpPr/>
          <p:nvPr/>
        </p:nvSpPr>
        <p:spPr>
          <a:xfrm>
            <a:off x="1530900" y="5742741"/>
            <a:ext cx="3249900" cy="177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Ketogenic or </a:t>
            </a:r>
            <a:r>
              <a:rPr lang="en-US" sz="1750" dirty="0">
                <a:solidFill>
                  <a:srgbClr val="504C49"/>
                </a:solidFill>
                <a:latin typeface="Platypi"/>
                <a:ea typeface="Platypi"/>
                <a:cs typeface="Platypi"/>
                <a:sym typeface="Platypi"/>
              </a:rPr>
              <a:t>Carnivore</a:t>
            </a:r>
            <a:r>
              <a:rPr lang="en-US" sz="1750" i="0" u="none" strike="noStrike" cap="none" dirty="0">
                <a:solidFill>
                  <a:srgbClr val="504C49"/>
                </a:solidFill>
                <a:latin typeface="Platypi"/>
                <a:ea typeface="Platypi"/>
                <a:cs typeface="Platypi"/>
                <a:sym typeface="Platypi"/>
              </a:rPr>
              <a:t> diets when appropriate for the individual</a:t>
            </a:r>
            <a:endParaRPr sz="1750" i="0" u="none" strike="noStrike" cap="none" dirty="0">
              <a:latin typeface="Platypi"/>
              <a:ea typeface="Platypi"/>
              <a:cs typeface="Platypi"/>
              <a:sym typeface="Platypi"/>
            </a:endParaRPr>
          </a:p>
        </p:txBody>
      </p:sp>
      <p:sp>
        <p:nvSpPr>
          <p:cNvPr id="352" name="Google Shape;352;p42"/>
          <p:cNvSpPr/>
          <p:nvPr/>
        </p:nvSpPr>
        <p:spPr>
          <a:xfrm>
            <a:off x="5235887" y="5174456"/>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3" name="Google Shape;353;p42" descr="preencoded.png"/>
          <p:cNvPicPr preferRelativeResize="0"/>
          <p:nvPr/>
        </p:nvPicPr>
        <p:blipFill rotWithShape="1">
          <a:blip r:embed="rId5">
            <a:alphaModFix/>
          </a:blip>
          <a:srcRect/>
          <a:stretch/>
        </p:blipFill>
        <p:spPr>
          <a:xfrm>
            <a:off x="5377686" y="5252323"/>
            <a:ext cx="340162" cy="340162"/>
          </a:xfrm>
          <a:prstGeom prst="rect">
            <a:avLst/>
          </a:prstGeom>
          <a:noFill/>
          <a:ln>
            <a:noFill/>
          </a:ln>
        </p:spPr>
      </p:pic>
      <p:sp>
        <p:nvSpPr>
          <p:cNvPr id="354" name="Google Shape;354;p42"/>
          <p:cNvSpPr/>
          <p:nvPr/>
        </p:nvSpPr>
        <p:spPr>
          <a:xfrm>
            <a:off x="6029669" y="525232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dirty="0">
                <a:solidFill>
                  <a:srgbClr val="504C49"/>
                </a:solidFill>
                <a:latin typeface="Platypi"/>
                <a:ea typeface="Platypi"/>
                <a:cs typeface="Platypi"/>
                <a:sym typeface="Platypi"/>
              </a:rPr>
              <a:t>Reduce Sugar</a:t>
            </a:r>
            <a:endParaRPr sz="2200" b="1" i="0" u="none" strike="noStrike" cap="none" dirty="0"/>
          </a:p>
        </p:txBody>
      </p:sp>
      <p:sp>
        <p:nvSpPr>
          <p:cNvPr id="355" name="Google Shape;355;p42"/>
          <p:cNvSpPr/>
          <p:nvPr/>
        </p:nvSpPr>
        <p:spPr>
          <a:xfrm>
            <a:off x="5973002" y="5742741"/>
            <a:ext cx="3421499"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Minimize sugar and ultra-processed foods that disrupt metabolism</a:t>
            </a:r>
            <a:endParaRPr sz="1750" i="0" u="none" strike="noStrike" cap="none">
              <a:latin typeface="Platypi"/>
              <a:ea typeface="Platypi"/>
              <a:cs typeface="Platypi"/>
              <a:sym typeface="Platypi"/>
            </a:endParaRPr>
          </a:p>
        </p:txBody>
      </p:sp>
      <p:sp>
        <p:nvSpPr>
          <p:cNvPr id="356" name="Google Shape;356;p42"/>
          <p:cNvSpPr/>
          <p:nvPr/>
        </p:nvSpPr>
        <p:spPr>
          <a:xfrm>
            <a:off x="9677989" y="5174456"/>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7" name="Google Shape;357;p42" descr="preencoded.png"/>
          <p:cNvPicPr preferRelativeResize="0"/>
          <p:nvPr/>
        </p:nvPicPr>
        <p:blipFill rotWithShape="1">
          <a:blip r:embed="rId6">
            <a:alphaModFix/>
          </a:blip>
          <a:srcRect/>
          <a:stretch/>
        </p:blipFill>
        <p:spPr>
          <a:xfrm>
            <a:off x="9763059" y="5216961"/>
            <a:ext cx="340162" cy="425291"/>
          </a:xfrm>
          <a:prstGeom prst="rect">
            <a:avLst/>
          </a:prstGeom>
          <a:noFill/>
          <a:ln>
            <a:noFill/>
          </a:ln>
        </p:spPr>
      </p:pic>
      <p:sp>
        <p:nvSpPr>
          <p:cNvPr id="358" name="Google Shape;358;p42"/>
          <p:cNvSpPr/>
          <p:nvPr/>
        </p:nvSpPr>
        <p:spPr>
          <a:xfrm>
            <a:off x="10415105" y="525232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Healthy Fats</a:t>
            </a:r>
            <a:endParaRPr sz="2200" b="1" i="0" u="none" strike="noStrike" cap="none"/>
          </a:p>
        </p:txBody>
      </p:sp>
      <p:sp>
        <p:nvSpPr>
          <p:cNvPr id="359" name="Google Shape;359;p42"/>
          <p:cNvSpPr/>
          <p:nvPr/>
        </p:nvSpPr>
        <p:spPr>
          <a:xfrm>
            <a:off x="10415105" y="5742741"/>
            <a:ext cx="3421499"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Include omega-3s and other brain-supporting fats</a:t>
            </a:r>
            <a:endParaRPr sz="1750" i="0" u="none" strike="noStrike" cap="none" dirty="0">
              <a:latin typeface="Platypi"/>
              <a:ea typeface="Platypi"/>
              <a:cs typeface="Platypi"/>
              <a:sym typeface="Platyp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3" descr="preencoded.png"/>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66" name="Google Shape;366;p43"/>
          <p:cNvSpPr/>
          <p:nvPr/>
        </p:nvSpPr>
        <p:spPr>
          <a:xfrm>
            <a:off x="697230" y="1840902"/>
            <a:ext cx="10154247"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dirty="0">
                <a:solidFill>
                  <a:srgbClr val="201B18"/>
                </a:solidFill>
                <a:latin typeface="Platypi"/>
                <a:ea typeface="Platypi"/>
                <a:cs typeface="Platypi"/>
                <a:sym typeface="Platypi"/>
              </a:rPr>
              <a:t>Movement</a:t>
            </a:r>
            <a:endParaRPr sz="4450" b="0" i="0" u="none" strike="noStrike" cap="none" dirty="0"/>
          </a:p>
        </p:txBody>
      </p:sp>
      <p:sp>
        <p:nvSpPr>
          <p:cNvPr id="367" name="Google Shape;367;p43"/>
          <p:cNvSpPr/>
          <p:nvPr/>
        </p:nvSpPr>
        <p:spPr>
          <a:xfrm>
            <a:off x="697230" y="3638325"/>
            <a:ext cx="27590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01B18"/>
              </a:buClr>
              <a:buSzPts val="2200"/>
              <a:buFont typeface="Platypi"/>
              <a:buNone/>
            </a:pPr>
            <a:r>
              <a:rPr lang="en-US" sz="2200" b="1" i="0" u="none" strike="noStrike" cap="none" dirty="0">
                <a:solidFill>
                  <a:srgbClr val="201B18"/>
                </a:solidFill>
                <a:latin typeface="Platypi"/>
                <a:ea typeface="Platypi"/>
                <a:cs typeface="Platypi"/>
                <a:sym typeface="Platypi"/>
              </a:rPr>
              <a:t>Strength Training</a:t>
            </a:r>
            <a:endParaRPr sz="2200" b="1" i="0" u="none" strike="noStrike" cap="none" dirty="0"/>
          </a:p>
        </p:txBody>
      </p:sp>
      <p:sp>
        <p:nvSpPr>
          <p:cNvPr id="368" name="Google Shape;368;p43"/>
          <p:cNvSpPr/>
          <p:nvPr/>
        </p:nvSpPr>
        <p:spPr>
          <a:xfrm>
            <a:off x="697230" y="4219700"/>
            <a:ext cx="3103453"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Builds muscle and improves insulin sensitivity</a:t>
            </a:r>
            <a:endParaRPr sz="1750" i="0" u="none" strike="noStrike" cap="none" dirty="0">
              <a:latin typeface="Platypi"/>
              <a:ea typeface="Platypi"/>
              <a:cs typeface="Platypi"/>
              <a:sym typeface="Platypi"/>
            </a:endParaRPr>
          </a:p>
        </p:txBody>
      </p:sp>
      <p:sp>
        <p:nvSpPr>
          <p:cNvPr id="369" name="Google Shape;369;p43"/>
          <p:cNvSpPr/>
          <p:nvPr/>
        </p:nvSpPr>
        <p:spPr>
          <a:xfrm>
            <a:off x="4366088" y="3638355"/>
            <a:ext cx="1504825"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01B18"/>
              </a:buClr>
              <a:buSzPts val="2200"/>
              <a:buFont typeface="Platypi"/>
              <a:buNone/>
            </a:pPr>
            <a:r>
              <a:rPr lang="en-US" sz="2200" b="1" i="0" u="none" strike="noStrike" cap="none" dirty="0">
                <a:solidFill>
                  <a:srgbClr val="201B18"/>
                </a:solidFill>
                <a:latin typeface="Platypi"/>
                <a:ea typeface="Platypi"/>
                <a:cs typeface="Platypi"/>
                <a:sym typeface="Platypi"/>
              </a:rPr>
              <a:t>Walking</a:t>
            </a:r>
            <a:endParaRPr sz="2200" b="1" i="0" u="none" strike="noStrike" cap="none" dirty="0"/>
          </a:p>
        </p:txBody>
      </p:sp>
      <p:sp>
        <p:nvSpPr>
          <p:cNvPr id="370" name="Google Shape;370;p43"/>
          <p:cNvSpPr/>
          <p:nvPr/>
        </p:nvSpPr>
        <p:spPr>
          <a:xfrm>
            <a:off x="4377690" y="4201958"/>
            <a:ext cx="2610779"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Gentle, accessible movement that regulates blood sugar</a:t>
            </a:r>
            <a:endParaRPr sz="1750" i="0" u="none" strike="noStrike" cap="none" dirty="0">
              <a:latin typeface="Platypi"/>
              <a:ea typeface="Platypi"/>
              <a:cs typeface="Platypi"/>
              <a:sym typeface="Platypi"/>
            </a:endParaRPr>
          </a:p>
        </p:txBody>
      </p:sp>
      <p:sp>
        <p:nvSpPr>
          <p:cNvPr id="371" name="Google Shape;371;p43"/>
          <p:cNvSpPr/>
          <p:nvPr/>
        </p:nvSpPr>
        <p:spPr>
          <a:xfrm>
            <a:off x="7433900" y="3638325"/>
            <a:ext cx="3287100" cy="581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01B18"/>
              </a:buClr>
              <a:buSzPts val="2200"/>
              <a:buFont typeface="Platypi"/>
              <a:buNone/>
            </a:pPr>
            <a:r>
              <a:rPr lang="en-US" sz="2200" b="1" i="0" u="none" strike="noStrike" cap="none" dirty="0">
                <a:solidFill>
                  <a:srgbClr val="201B18"/>
                </a:solidFill>
                <a:latin typeface="Platypi"/>
                <a:ea typeface="Platypi"/>
                <a:cs typeface="Platypi"/>
                <a:sym typeface="Platypi"/>
              </a:rPr>
              <a:t>Mind-Body Practices</a:t>
            </a:r>
            <a:endParaRPr sz="2200" b="1" i="0" u="none" strike="noStrike" cap="none" dirty="0"/>
          </a:p>
        </p:txBody>
      </p:sp>
      <p:sp>
        <p:nvSpPr>
          <p:cNvPr id="372" name="Google Shape;372;p43"/>
          <p:cNvSpPr/>
          <p:nvPr/>
        </p:nvSpPr>
        <p:spPr>
          <a:xfrm>
            <a:off x="7433899" y="4219698"/>
            <a:ext cx="3103453" cy="144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Yoga and tai chi support stress reduction, improving mitochondrial </a:t>
            </a:r>
            <a:r>
              <a:rPr lang="en-US" sz="1750" dirty="0">
                <a:solidFill>
                  <a:srgbClr val="504C49"/>
                </a:solidFill>
                <a:latin typeface="Platypi"/>
                <a:ea typeface="Platypi"/>
                <a:cs typeface="Platypi"/>
                <a:sym typeface="Platypi"/>
              </a:rPr>
              <a:t>function</a:t>
            </a:r>
            <a:endParaRPr sz="1750" i="0" u="none" strike="noStrike" cap="none" dirty="0">
              <a:latin typeface="Platypi"/>
              <a:ea typeface="Platypi"/>
              <a:cs typeface="Platypi"/>
              <a:sym typeface="Platyp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4"/>
          <p:cNvSpPr/>
          <p:nvPr/>
        </p:nvSpPr>
        <p:spPr>
          <a:xfrm>
            <a:off x="793790" y="1700809"/>
            <a:ext cx="11352902"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dirty="0">
                <a:solidFill>
                  <a:srgbClr val="201B18"/>
                </a:solidFill>
                <a:latin typeface="Platypi"/>
                <a:ea typeface="Platypi"/>
                <a:cs typeface="Platypi"/>
                <a:sym typeface="Platypi"/>
              </a:rPr>
              <a:t>Sleep</a:t>
            </a:r>
            <a:endParaRPr sz="4450" b="0" i="0" u="none" strike="noStrike" cap="none" dirty="0"/>
          </a:p>
        </p:txBody>
      </p:sp>
      <p:sp>
        <p:nvSpPr>
          <p:cNvPr id="379" name="Google Shape;379;p44"/>
          <p:cNvSpPr/>
          <p:nvPr/>
        </p:nvSpPr>
        <p:spPr>
          <a:xfrm>
            <a:off x="793790" y="3296841"/>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pic>
        <p:nvPicPr>
          <p:cNvPr id="380" name="Google Shape;380;p44" descr="preencoded.png"/>
          <p:cNvPicPr preferRelativeResize="0"/>
          <p:nvPr/>
        </p:nvPicPr>
        <p:blipFill rotWithShape="1">
          <a:blip r:embed="rId3">
            <a:alphaModFix/>
          </a:blip>
          <a:srcRect/>
          <a:stretch/>
        </p:blipFill>
        <p:spPr>
          <a:xfrm>
            <a:off x="793790" y="3519247"/>
            <a:ext cx="566976" cy="566976"/>
          </a:xfrm>
          <a:prstGeom prst="rect">
            <a:avLst/>
          </a:prstGeom>
          <a:noFill/>
          <a:ln>
            <a:noFill/>
          </a:ln>
        </p:spPr>
      </p:pic>
      <p:sp>
        <p:nvSpPr>
          <p:cNvPr id="381" name="Google Shape;381;p44"/>
          <p:cNvSpPr/>
          <p:nvPr/>
        </p:nvSpPr>
        <p:spPr>
          <a:xfrm>
            <a:off x="793790" y="4369711"/>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Morning Light</a:t>
            </a:r>
            <a:endParaRPr sz="2200" b="1" i="0" u="none" strike="noStrike" cap="none"/>
          </a:p>
        </p:txBody>
      </p:sp>
      <p:sp>
        <p:nvSpPr>
          <p:cNvPr id="382" name="Google Shape;382;p44"/>
          <p:cNvSpPr/>
          <p:nvPr/>
        </p:nvSpPr>
        <p:spPr>
          <a:xfrm>
            <a:off x="793790" y="4860129"/>
            <a:ext cx="3048000"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Get sunlight exposure early in the day</a:t>
            </a:r>
            <a:endParaRPr sz="1750" i="0" u="none" strike="noStrike" cap="none" dirty="0">
              <a:latin typeface="Platypi"/>
              <a:ea typeface="Platypi"/>
              <a:cs typeface="Platypi"/>
              <a:sym typeface="Platypi"/>
            </a:endParaRPr>
          </a:p>
        </p:txBody>
      </p:sp>
      <p:pic>
        <p:nvPicPr>
          <p:cNvPr id="383" name="Google Shape;383;p44" descr="preencoded.png"/>
          <p:cNvPicPr preferRelativeResize="0"/>
          <p:nvPr/>
        </p:nvPicPr>
        <p:blipFill rotWithShape="1">
          <a:blip r:embed="rId4">
            <a:alphaModFix/>
          </a:blip>
          <a:srcRect/>
          <a:stretch/>
        </p:blipFill>
        <p:spPr>
          <a:xfrm>
            <a:off x="4125278" y="3519247"/>
            <a:ext cx="566976" cy="566976"/>
          </a:xfrm>
          <a:prstGeom prst="rect">
            <a:avLst/>
          </a:prstGeom>
          <a:noFill/>
          <a:ln>
            <a:noFill/>
          </a:ln>
        </p:spPr>
      </p:pic>
      <p:sp>
        <p:nvSpPr>
          <p:cNvPr id="384" name="Google Shape;384;p44"/>
          <p:cNvSpPr/>
          <p:nvPr/>
        </p:nvSpPr>
        <p:spPr>
          <a:xfrm>
            <a:off x="4058138" y="4369732"/>
            <a:ext cx="31824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Consistent Schedule</a:t>
            </a:r>
            <a:endParaRPr sz="2200" b="1" i="0" u="none" strike="noStrike" cap="none"/>
          </a:p>
        </p:txBody>
      </p:sp>
      <p:sp>
        <p:nvSpPr>
          <p:cNvPr id="385" name="Google Shape;385;p44"/>
          <p:cNvSpPr/>
          <p:nvPr/>
        </p:nvSpPr>
        <p:spPr>
          <a:xfrm>
            <a:off x="4125278" y="4860129"/>
            <a:ext cx="3048119"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Maintain regular sleep-wake times</a:t>
            </a:r>
            <a:endParaRPr sz="1750" i="0" u="none" strike="noStrike" cap="none">
              <a:latin typeface="Platypi"/>
              <a:ea typeface="Platypi"/>
              <a:cs typeface="Platypi"/>
              <a:sym typeface="Platypi"/>
            </a:endParaRPr>
          </a:p>
        </p:txBody>
      </p:sp>
      <p:pic>
        <p:nvPicPr>
          <p:cNvPr id="386" name="Google Shape;386;p44" descr="preencoded.png"/>
          <p:cNvPicPr preferRelativeResize="0"/>
          <p:nvPr/>
        </p:nvPicPr>
        <p:blipFill rotWithShape="1">
          <a:blip r:embed="rId5">
            <a:alphaModFix/>
          </a:blip>
          <a:srcRect/>
          <a:stretch/>
        </p:blipFill>
        <p:spPr>
          <a:xfrm>
            <a:off x="7456884" y="3519247"/>
            <a:ext cx="566976" cy="566976"/>
          </a:xfrm>
          <a:prstGeom prst="rect">
            <a:avLst/>
          </a:prstGeom>
          <a:noFill/>
          <a:ln>
            <a:noFill/>
          </a:ln>
        </p:spPr>
      </p:pic>
      <p:sp>
        <p:nvSpPr>
          <p:cNvPr id="387" name="Google Shape;387;p44"/>
          <p:cNvSpPr/>
          <p:nvPr/>
        </p:nvSpPr>
        <p:spPr>
          <a:xfrm>
            <a:off x="7456884" y="4369711"/>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Evening Routine</a:t>
            </a:r>
            <a:endParaRPr sz="2200" b="1" i="0" u="none" strike="noStrike" cap="none"/>
          </a:p>
        </p:txBody>
      </p:sp>
      <p:sp>
        <p:nvSpPr>
          <p:cNvPr id="388" name="Google Shape;388;p44"/>
          <p:cNvSpPr/>
          <p:nvPr/>
        </p:nvSpPr>
        <p:spPr>
          <a:xfrm>
            <a:off x="7456884" y="4860129"/>
            <a:ext cx="3048119"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Limit screens, use blue light blockers</a:t>
            </a:r>
            <a:endParaRPr sz="1750" i="0" u="none" strike="noStrike" cap="none">
              <a:latin typeface="Platypi"/>
              <a:ea typeface="Platypi"/>
              <a:cs typeface="Platypi"/>
              <a:sym typeface="Platypi"/>
            </a:endParaRPr>
          </a:p>
        </p:txBody>
      </p:sp>
      <p:pic>
        <p:nvPicPr>
          <p:cNvPr id="389" name="Google Shape;389;p44" descr="preencoded.png"/>
          <p:cNvPicPr preferRelativeResize="0"/>
          <p:nvPr/>
        </p:nvPicPr>
        <p:blipFill rotWithShape="1">
          <a:blip r:embed="rId6">
            <a:alphaModFix/>
          </a:blip>
          <a:srcRect/>
          <a:stretch/>
        </p:blipFill>
        <p:spPr>
          <a:xfrm>
            <a:off x="10788491" y="3519247"/>
            <a:ext cx="566976" cy="566976"/>
          </a:xfrm>
          <a:prstGeom prst="rect">
            <a:avLst/>
          </a:prstGeom>
          <a:noFill/>
          <a:ln>
            <a:noFill/>
          </a:ln>
        </p:spPr>
      </p:pic>
      <p:sp>
        <p:nvSpPr>
          <p:cNvPr id="390" name="Google Shape;390;p44"/>
          <p:cNvSpPr/>
          <p:nvPr/>
        </p:nvSpPr>
        <p:spPr>
          <a:xfrm>
            <a:off x="10788491" y="4369711"/>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Quality Rest</a:t>
            </a:r>
            <a:endParaRPr sz="2200" b="1" i="0" u="none" strike="noStrike" cap="none"/>
          </a:p>
        </p:txBody>
      </p:sp>
      <p:sp>
        <p:nvSpPr>
          <p:cNvPr id="391" name="Google Shape;391;p44"/>
          <p:cNvSpPr/>
          <p:nvPr/>
        </p:nvSpPr>
        <p:spPr>
          <a:xfrm>
            <a:off x="10788491" y="4860129"/>
            <a:ext cx="3048119"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Support brain repair and regulation</a:t>
            </a:r>
            <a:endParaRPr sz="1750" i="0" u="none" strike="noStrike" cap="none">
              <a:latin typeface="Platypi"/>
              <a:ea typeface="Platypi"/>
              <a:cs typeface="Platypi"/>
              <a:sym typeface="Platyp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7" descr="preencoded.png"/>
          <p:cNvPicPr preferRelativeResize="0"/>
          <p:nvPr/>
        </p:nvPicPr>
        <p:blipFill rotWithShape="1">
          <a:blip r:embed="rId3">
            <a:alphaModFix/>
          </a:blip>
          <a:srcRect/>
          <a:stretch/>
        </p:blipFill>
        <p:spPr>
          <a:xfrm>
            <a:off x="9775270" y="0"/>
            <a:ext cx="4855129" cy="8229599"/>
          </a:xfrm>
          <a:prstGeom prst="rect">
            <a:avLst/>
          </a:prstGeom>
          <a:noFill/>
          <a:ln>
            <a:noFill/>
          </a:ln>
        </p:spPr>
      </p:pic>
      <p:sp>
        <p:nvSpPr>
          <p:cNvPr id="437" name="Google Shape;437;p47"/>
          <p:cNvSpPr/>
          <p:nvPr/>
        </p:nvSpPr>
        <p:spPr>
          <a:xfrm>
            <a:off x="788974" y="671572"/>
            <a:ext cx="13475666" cy="657582"/>
          </a:xfrm>
          <a:prstGeom prst="rect">
            <a:avLst/>
          </a:prstGeom>
          <a:noFill/>
          <a:ln>
            <a:noFill/>
          </a:ln>
        </p:spPr>
        <p:txBody>
          <a:bodyPr spcFirstLastPara="1" wrap="square" lIns="0" tIns="0" rIns="0" bIns="0" anchor="t" anchorCtr="0">
            <a:noAutofit/>
          </a:bodyPr>
          <a:lstStyle/>
          <a:p>
            <a:pPr marL="0" marR="0" lvl="0" indent="0" algn="l" rtl="0">
              <a:lnSpc>
                <a:spcPct val="125609"/>
              </a:lnSpc>
              <a:spcBef>
                <a:spcPts val="0"/>
              </a:spcBef>
              <a:spcAft>
                <a:spcPts val="0"/>
              </a:spcAft>
              <a:buClr>
                <a:srgbClr val="201B18"/>
              </a:buClr>
              <a:buSzPts val="4100"/>
              <a:buFont typeface="Platypi"/>
              <a:buNone/>
            </a:pPr>
            <a:r>
              <a:rPr lang="en-US" sz="4100" b="0" i="0" u="none" strike="noStrike" cap="none" dirty="0">
                <a:solidFill>
                  <a:srgbClr val="201B18"/>
                </a:solidFill>
                <a:latin typeface="Platypi"/>
                <a:ea typeface="Platypi"/>
                <a:cs typeface="Platypi"/>
                <a:sym typeface="Platypi"/>
              </a:rPr>
              <a:t>How to Get Started: </a:t>
            </a:r>
          </a:p>
          <a:p>
            <a:pPr marL="0" marR="0" lvl="0" indent="0" algn="l" rtl="0">
              <a:lnSpc>
                <a:spcPct val="125609"/>
              </a:lnSpc>
              <a:spcBef>
                <a:spcPts val="0"/>
              </a:spcBef>
              <a:spcAft>
                <a:spcPts val="0"/>
              </a:spcAft>
              <a:buClr>
                <a:srgbClr val="201B18"/>
              </a:buClr>
              <a:buSzPts val="4100"/>
              <a:buFont typeface="Platypi"/>
              <a:buNone/>
            </a:pPr>
            <a:r>
              <a:rPr lang="en-US" sz="4100" b="0" i="0" u="none" strike="noStrike" cap="none" dirty="0">
                <a:solidFill>
                  <a:srgbClr val="201B18"/>
                </a:solidFill>
                <a:latin typeface="Platypi"/>
                <a:ea typeface="Platypi"/>
                <a:cs typeface="Platypi"/>
                <a:sym typeface="Platypi"/>
              </a:rPr>
              <a:t>The THINK + SMART Framework</a:t>
            </a:r>
            <a:endParaRPr sz="4100" b="0" i="0" u="none" strike="noStrike" cap="none" dirty="0"/>
          </a:p>
        </p:txBody>
      </p:sp>
      <p:sp>
        <p:nvSpPr>
          <p:cNvPr id="438" name="Google Shape;438;p47"/>
          <p:cNvSpPr/>
          <p:nvPr/>
        </p:nvSpPr>
        <p:spPr>
          <a:xfrm>
            <a:off x="736521" y="1552694"/>
            <a:ext cx="7670959" cy="336709"/>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SzPts val="1650"/>
              <a:buFont typeface="Arial"/>
              <a:buNone/>
            </a:pPr>
            <a:endParaRPr sz="1650" b="0" i="0" u="none" strike="noStrike" cap="none"/>
          </a:p>
        </p:txBody>
      </p:sp>
      <p:sp>
        <p:nvSpPr>
          <p:cNvPr id="440" name="Google Shape;440;p47"/>
          <p:cNvSpPr/>
          <p:nvPr/>
        </p:nvSpPr>
        <p:spPr>
          <a:xfrm>
            <a:off x="1157288" y="2336483"/>
            <a:ext cx="2630700" cy="328800"/>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504C49"/>
              </a:buClr>
              <a:buSzPts val="2050"/>
              <a:buFont typeface="Platypi"/>
              <a:buNone/>
            </a:pPr>
            <a:endParaRPr sz="2050" b="1" i="1" u="none" strike="noStrike" cap="none" dirty="0"/>
          </a:p>
        </p:txBody>
      </p:sp>
      <p:sp>
        <p:nvSpPr>
          <p:cNvPr id="446" name="Google Shape;446;p47"/>
          <p:cNvSpPr/>
          <p:nvPr/>
        </p:nvSpPr>
        <p:spPr>
          <a:xfrm>
            <a:off x="1788557" y="5177314"/>
            <a:ext cx="2630686" cy="328851"/>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504C49"/>
              </a:buClr>
              <a:buSzPts val="2050"/>
              <a:buFont typeface="Platypi"/>
              <a:buNone/>
            </a:pPr>
            <a:endParaRPr sz="2050" b="1" i="0" u="none" strike="noStrike" cap="none" dirty="0"/>
          </a:p>
        </p:txBody>
      </p:sp>
      <p:sp>
        <p:nvSpPr>
          <p:cNvPr id="447" name="Google Shape;447;p47"/>
          <p:cNvSpPr/>
          <p:nvPr/>
        </p:nvSpPr>
        <p:spPr>
          <a:xfrm>
            <a:off x="1788557" y="5632371"/>
            <a:ext cx="6618923" cy="336709"/>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504C49"/>
              </a:buClr>
              <a:buSzPts val="1650"/>
              <a:buFont typeface="Arial"/>
              <a:buNone/>
            </a:pPr>
            <a:endParaRPr sz="1650" i="0" u="none" strike="noStrike" cap="none" dirty="0">
              <a:latin typeface="Platypi"/>
              <a:ea typeface="Platypi"/>
              <a:cs typeface="Platypi"/>
              <a:sym typeface="Platypi"/>
            </a:endParaRPr>
          </a:p>
        </p:txBody>
      </p:sp>
      <p:sp>
        <p:nvSpPr>
          <p:cNvPr id="449" name="Google Shape;449;p47"/>
          <p:cNvSpPr/>
          <p:nvPr/>
        </p:nvSpPr>
        <p:spPr>
          <a:xfrm>
            <a:off x="2104311" y="6597729"/>
            <a:ext cx="2630700" cy="328800"/>
          </a:xfrm>
          <a:prstGeom prst="rect">
            <a:avLst/>
          </a:prstGeom>
          <a:noFill/>
          <a:ln>
            <a:noFill/>
          </a:ln>
        </p:spPr>
        <p:txBody>
          <a:bodyPr spcFirstLastPara="1" wrap="square" lIns="0" tIns="0" rIns="0" bIns="0" anchor="t" anchorCtr="0">
            <a:noAutofit/>
          </a:bodyPr>
          <a:lstStyle/>
          <a:p>
            <a:pPr marL="0" marR="0" lvl="0" indent="0" algn="l" rtl="0">
              <a:lnSpc>
                <a:spcPct val="124390"/>
              </a:lnSpc>
              <a:spcBef>
                <a:spcPts val="0"/>
              </a:spcBef>
              <a:spcAft>
                <a:spcPts val="0"/>
              </a:spcAft>
              <a:buClr>
                <a:srgbClr val="504C49"/>
              </a:buClr>
              <a:buSzPts val="2050"/>
              <a:buFont typeface="Platypi"/>
              <a:buNone/>
            </a:pPr>
            <a:endParaRPr sz="2050" b="1" i="0" u="none" strike="noStrike" cap="none" dirty="0"/>
          </a:p>
        </p:txBody>
      </p:sp>
      <p:pic>
        <p:nvPicPr>
          <p:cNvPr id="3" name="Picture 2">
            <a:hlinkClick r:id="rId4"/>
            <a:extLst>
              <a:ext uri="{FF2B5EF4-FFF2-40B4-BE49-F238E27FC236}">
                <a16:creationId xmlns:a16="http://schemas.microsoft.com/office/drawing/2014/main" id="{FBEC42C7-8929-2F80-7384-D7AA15C81FBD}"/>
              </a:ext>
            </a:extLst>
          </p:cNvPr>
          <p:cNvPicPr>
            <a:picLocks noChangeAspect="1"/>
          </p:cNvPicPr>
          <p:nvPr/>
        </p:nvPicPr>
        <p:blipFill>
          <a:blip r:embed="rId5"/>
          <a:srcRect l="16284" t="20590" r="16863" b="9482"/>
          <a:stretch>
            <a:fillRect/>
          </a:stretch>
        </p:blipFill>
        <p:spPr>
          <a:xfrm>
            <a:off x="1020887" y="2518052"/>
            <a:ext cx="7668488" cy="4261246"/>
          </a:xfrm>
          <a:prstGeom prst="rect">
            <a:avLst/>
          </a:prstGeom>
        </p:spPr>
      </p:pic>
      <p:sp>
        <p:nvSpPr>
          <p:cNvPr id="2" name="TextBox 1">
            <a:extLst>
              <a:ext uri="{FF2B5EF4-FFF2-40B4-BE49-F238E27FC236}">
                <a16:creationId xmlns:a16="http://schemas.microsoft.com/office/drawing/2014/main" id="{83B8CBB6-7D62-70D0-1A88-3FA29D137405}"/>
              </a:ext>
            </a:extLst>
          </p:cNvPr>
          <p:cNvSpPr txBox="1"/>
          <p:nvPr/>
        </p:nvSpPr>
        <p:spPr>
          <a:xfrm>
            <a:off x="856853" y="6960867"/>
            <a:ext cx="7124780" cy="307777"/>
          </a:xfrm>
          <a:prstGeom prst="rect">
            <a:avLst/>
          </a:prstGeom>
          <a:noFill/>
        </p:spPr>
        <p:txBody>
          <a:bodyPr wrap="square" rtlCol="0">
            <a:spAutoFit/>
          </a:bodyPr>
          <a:lstStyle/>
          <a:p>
            <a:r>
              <a:rPr lang="en-CA" dirty="0"/>
              <a:t>Find THINK + SMART on www.metabolicmind.org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8" descr="preencoded.png"/>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97" name="Google Shape;97;p28"/>
          <p:cNvSpPr/>
          <p:nvPr/>
        </p:nvSpPr>
        <p:spPr>
          <a:xfrm>
            <a:off x="-10" y="24765"/>
            <a:ext cx="14630400" cy="8229600"/>
          </a:xfrm>
          <a:prstGeom prst="rect">
            <a:avLst/>
          </a:prstGeom>
          <a:solidFill>
            <a:srgbClr val="FFFFFF">
              <a:alpha val="8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8"/>
          <p:cNvSpPr/>
          <p:nvPr/>
        </p:nvSpPr>
        <p:spPr>
          <a:xfrm>
            <a:off x="4316090" y="1436373"/>
            <a:ext cx="59982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dirty="0">
                <a:solidFill>
                  <a:srgbClr val="201B18"/>
                </a:solidFill>
                <a:latin typeface="Platypi"/>
                <a:ea typeface="Platypi"/>
                <a:cs typeface="Platypi"/>
                <a:sym typeface="Platypi"/>
              </a:rPr>
              <a:t>Disclosure Statement</a:t>
            </a:r>
            <a:endParaRPr sz="4450" b="0" i="0" u="none" strike="noStrike" cap="none" dirty="0"/>
          </a:p>
        </p:txBody>
      </p:sp>
      <p:sp>
        <p:nvSpPr>
          <p:cNvPr id="99" name="Google Shape;99;p28"/>
          <p:cNvSpPr/>
          <p:nvPr/>
        </p:nvSpPr>
        <p:spPr>
          <a:xfrm>
            <a:off x="793790" y="3629263"/>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8"/>
          <p:cNvSpPr/>
          <p:nvPr/>
        </p:nvSpPr>
        <p:spPr>
          <a:xfrm>
            <a:off x="1530906" y="3566168"/>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Important Notice</a:t>
            </a:r>
            <a:endParaRPr sz="2200" b="1" i="0" u="none" strike="noStrike" cap="none"/>
          </a:p>
        </p:txBody>
      </p:sp>
      <p:sp>
        <p:nvSpPr>
          <p:cNvPr id="101" name="Google Shape;101;p28"/>
          <p:cNvSpPr/>
          <p:nvPr/>
        </p:nvSpPr>
        <p:spPr>
          <a:xfrm>
            <a:off x="1530906" y="4197548"/>
            <a:ext cx="3421499" cy="145161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This presentation is for informational purposes only. It does not constitute medical or psychiatric advice.</a:t>
            </a:r>
            <a:endParaRPr sz="1750" i="0" u="none" strike="noStrike" cap="none">
              <a:latin typeface="Platypi"/>
              <a:ea typeface="Platypi"/>
              <a:cs typeface="Platypi"/>
              <a:sym typeface="Platypi"/>
            </a:endParaRPr>
          </a:p>
        </p:txBody>
      </p:sp>
      <p:sp>
        <p:nvSpPr>
          <p:cNvPr id="102" name="Google Shape;102;p28"/>
          <p:cNvSpPr/>
          <p:nvPr/>
        </p:nvSpPr>
        <p:spPr>
          <a:xfrm>
            <a:off x="5235893" y="3629263"/>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8"/>
          <p:cNvSpPr/>
          <p:nvPr/>
        </p:nvSpPr>
        <p:spPr>
          <a:xfrm>
            <a:off x="6001350" y="3629275"/>
            <a:ext cx="3421500" cy="510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Consult Professionals</a:t>
            </a:r>
            <a:endParaRPr sz="2200" b="1" i="0" u="none" strike="noStrike" cap="none"/>
          </a:p>
        </p:txBody>
      </p:sp>
      <p:sp>
        <p:nvSpPr>
          <p:cNvPr id="104" name="Google Shape;104;p28"/>
          <p:cNvSpPr/>
          <p:nvPr/>
        </p:nvSpPr>
        <p:spPr>
          <a:xfrm>
            <a:off x="5973008" y="4197548"/>
            <a:ext cx="3421499"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Always consult a qualified healthcare professional for specific guidance.</a:t>
            </a:r>
            <a:endParaRPr sz="1750" i="0" u="none" strike="noStrike" cap="none">
              <a:latin typeface="Platypi"/>
              <a:ea typeface="Platypi"/>
              <a:cs typeface="Platypi"/>
              <a:sym typeface="Platypi"/>
            </a:endParaRPr>
          </a:p>
        </p:txBody>
      </p:sp>
      <p:sp>
        <p:nvSpPr>
          <p:cNvPr id="105" name="Google Shape;105;p28"/>
          <p:cNvSpPr/>
          <p:nvPr/>
        </p:nvSpPr>
        <p:spPr>
          <a:xfrm>
            <a:off x="9677995" y="3629263"/>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8"/>
          <p:cNvSpPr/>
          <p:nvPr/>
        </p:nvSpPr>
        <p:spPr>
          <a:xfrm>
            <a:off x="10415111" y="3629265"/>
            <a:ext cx="3517200" cy="510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dirty="0">
                <a:solidFill>
                  <a:srgbClr val="504C49"/>
                </a:solidFill>
                <a:latin typeface="Platypi"/>
                <a:ea typeface="Platypi"/>
                <a:cs typeface="Platypi"/>
                <a:sym typeface="Platypi"/>
              </a:rPr>
              <a:t>Educational Purpose</a:t>
            </a:r>
            <a:endParaRPr sz="2200" b="1" i="0" u="none" strike="noStrike" cap="none" dirty="0"/>
          </a:p>
        </p:txBody>
      </p:sp>
      <p:sp>
        <p:nvSpPr>
          <p:cNvPr id="107" name="Google Shape;107;p28"/>
          <p:cNvSpPr/>
          <p:nvPr/>
        </p:nvSpPr>
        <p:spPr>
          <a:xfrm>
            <a:off x="10415111" y="4197548"/>
            <a:ext cx="3289459"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Content is designed to educate the general public about metabolic psychiatry concepts.</a:t>
            </a:r>
            <a:endParaRPr sz="1750" i="0" u="none" strike="noStrike" cap="none" dirty="0">
              <a:latin typeface="Platypi"/>
              <a:ea typeface="Platypi"/>
              <a:cs typeface="Platypi"/>
              <a:sym typeface="Platyp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45" descr="preencoded.png"/>
          <p:cNvPicPr preferRelativeResize="0"/>
          <p:nvPr/>
        </p:nvPicPr>
        <p:blipFill rotWithShape="1">
          <a:blip r:embed="rId3">
            <a:alphaModFix/>
          </a:blip>
          <a:srcRect/>
          <a:stretch/>
        </p:blipFill>
        <p:spPr>
          <a:xfrm>
            <a:off x="0" y="0"/>
            <a:ext cx="3657600" cy="8229600"/>
          </a:xfrm>
          <a:prstGeom prst="rect">
            <a:avLst/>
          </a:prstGeom>
          <a:noFill/>
          <a:ln>
            <a:noFill/>
          </a:ln>
        </p:spPr>
      </p:pic>
      <p:sp>
        <p:nvSpPr>
          <p:cNvPr id="398" name="Google Shape;398;p45"/>
          <p:cNvSpPr/>
          <p:nvPr/>
        </p:nvSpPr>
        <p:spPr>
          <a:xfrm>
            <a:off x="4451390" y="898685"/>
            <a:ext cx="567059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dirty="0">
                <a:solidFill>
                  <a:srgbClr val="201B18"/>
                </a:solidFill>
                <a:latin typeface="Platypi"/>
                <a:ea typeface="Platypi"/>
                <a:cs typeface="Platypi"/>
                <a:sym typeface="Platypi"/>
              </a:rPr>
              <a:t>Key Takeaways</a:t>
            </a:r>
            <a:endParaRPr sz="4450" b="0" i="0" u="none" strike="noStrike" cap="none" dirty="0"/>
          </a:p>
        </p:txBody>
      </p:sp>
      <p:sp>
        <p:nvSpPr>
          <p:cNvPr id="399" name="Google Shape;399;p45"/>
          <p:cNvSpPr/>
          <p:nvPr/>
        </p:nvSpPr>
        <p:spPr>
          <a:xfrm>
            <a:off x="4451390" y="2096453"/>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5"/>
          <p:cNvSpPr/>
          <p:nvPr/>
        </p:nvSpPr>
        <p:spPr>
          <a:xfrm>
            <a:off x="4536460" y="2138958"/>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650"/>
              <a:buFont typeface="Platypi"/>
              <a:buNone/>
            </a:pPr>
            <a:r>
              <a:rPr lang="en-US" sz="2650" b="0" i="0" u="none" strike="noStrike" cap="none">
                <a:solidFill>
                  <a:srgbClr val="504C49"/>
                </a:solidFill>
                <a:latin typeface="Platypi"/>
                <a:ea typeface="Platypi"/>
                <a:cs typeface="Platypi"/>
                <a:sym typeface="Platypi"/>
              </a:rPr>
              <a:t>1</a:t>
            </a:r>
            <a:endParaRPr sz="2650" b="0" i="0" u="none" strike="noStrike" cap="none"/>
          </a:p>
        </p:txBody>
      </p:sp>
      <p:sp>
        <p:nvSpPr>
          <p:cNvPr id="401" name="Google Shape;401;p45"/>
          <p:cNvSpPr/>
          <p:nvPr/>
        </p:nvSpPr>
        <p:spPr>
          <a:xfrm>
            <a:off x="5188495" y="2174325"/>
            <a:ext cx="57729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dirty="0">
                <a:solidFill>
                  <a:srgbClr val="504C49"/>
                </a:solidFill>
                <a:latin typeface="Platypi"/>
                <a:ea typeface="Platypi"/>
                <a:cs typeface="Platypi"/>
                <a:sym typeface="Platypi"/>
              </a:rPr>
              <a:t>Whole-Body Approach</a:t>
            </a:r>
            <a:endParaRPr sz="2200" b="1" i="0" u="none" strike="noStrike" cap="none" dirty="0"/>
          </a:p>
        </p:txBody>
      </p:sp>
      <p:sp>
        <p:nvSpPr>
          <p:cNvPr id="402" name="Google Shape;402;p45"/>
          <p:cNvSpPr/>
          <p:nvPr/>
        </p:nvSpPr>
        <p:spPr>
          <a:xfrm>
            <a:off x="5188506" y="2664738"/>
            <a:ext cx="86481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Mental health is connected to how our body produces and uses energy</a:t>
            </a:r>
            <a:endParaRPr sz="1750" i="0" u="none" strike="noStrike" cap="none" dirty="0">
              <a:latin typeface="Platypi"/>
              <a:ea typeface="Platypi"/>
              <a:cs typeface="Platypi"/>
              <a:sym typeface="Platypi"/>
            </a:endParaRPr>
          </a:p>
        </p:txBody>
      </p:sp>
      <p:sp>
        <p:nvSpPr>
          <p:cNvPr id="403" name="Google Shape;403;p45"/>
          <p:cNvSpPr/>
          <p:nvPr/>
        </p:nvSpPr>
        <p:spPr>
          <a:xfrm>
            <a:off x="4451390" y="3481268"/>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5"/>
          <p:cNvSpPr/>
          <p:nvPr/>
        </p:nvSpPr>
        <p:spPr>
          <a:xfrm>
            <a:off x="4536460" y="3523774"/>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650"/>
              <a:buFont typeface="Platypi"/>
              <a:buNone/>
            </a:pPr>
            <a:r>
              <a:rPr lang="en-US" sz="2650" b="0" i="0" u="none" strike="noStrike" cap="none">
                <a:solidFill>
                  <a:srgbClr val="504C49"/>
                </a:solidFill>
                <a:latin typeface="Platypi"/>
                <a:ea typeface="Platypi"/>
                <a:cs typeface="Platypi"/>
                <a:sym typeface="Platypi"/>
              </a:rPr>
              <a:t>2</a:t>
            </a:r>
            <a:endParaRPr sz="2650" b="0" i="0" u="none" strike="noStrike" cap="none"/>
          </a:p>
        </p:txBody>
      </p:sp>
      <p:sp>
        <p:nvSpPr>
          <p:cNvPr id="405" name="Google Shape;405;p45"/>
          <p:cNvSpPr/>
          <p:nvPr/>
        </p:nvSpPr>
        <p:spPr>
          <a:xfrm>
            <a:off x="5188493" y="3559125"/>
            <a:ext cx="59949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Lifestyle Foundation</a:t>
            </a:r>
            <a:endParaRPr sz="2200" b="1" i="0" u="none" strike="noStrike" cap="none"/>
          </a:p>
        </p:txBody>
      </p:sp>
      <p:sp>
        <p:nvSpPr>
          <p:cNvPr id="406" name="Google Shape;406;p45"/>
          <p:cNvSpPr/>
          <p:nvPr/>
        </p:nvSpPr>
        <p:spPr>
          <a:xfrm>
            <a:off x="5188506" y="4049554"/>
            <a:ext cx="86481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Nutrition, movement, and sleep are powerful tools for brain health</a:t>
            </a:r>
            <a:endParaRPr sz="1750" i="0" u="none" strike="noStrike" cap="none">
              <a:latin typeface="Platypi"/>
              <a:ea typeface="Platypi"/>
              <a:cs typeface="Platypi"/>
              <a:sym typeface="Platypi"/>
            </a:endParaRPr>
          </a:p>
        </p:txBody>
      </p:sp>
      <p:sp>
        <p:nvSpPr>
          <p:cNvPr id="407" name="Google Shape;407;p45"/>
          <p:cNvSpPr/>
          <p:nvPr/>
        </p:nvSpPr>
        <p:spPr>
          <a:xfrm>
            <a:off x="4451390" y="4866084"/>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5"/>
          <p:cNvSpPr/>
          <p:nvPr/>
        </p:nvSpPr>
        <p:spPr>
          <a:xfrm>
            <a:off x="4536460" y="4908590"/>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650"/>
              <a:buFont typeface="Platypi"/>
              <a:buNone/>
            </a:pPr>
            <a:r>
              <a:rPr lang="en-US" sz="2650" b="0" i="0" u="none" strike="noStrike" cap="none">
                <a:solidFill>
                  <a:srgbClr val="504C49"/>
                </a:solidFill>
                <a:latin typeface="Platypi"/>
                <a:ea typeface="Platypi"/>
                <a:cs typeface="Platypi"/>
                <a:sym typeface="Platypi"/>
              </a:rPr>
              <a:t>3</a:t>
            </a:r>
            <a:endParaRPr sz="2650" b="0" i="0" u="none" strike="noStrike" cap="none"/>
          </a:p>
        </p:txBody>
      </p:sp>
      <p:sp>
        <p:nvSpPr>
          <p:cNvPr id="409" name="Google Shape;409;p45"/>
          <p:cNvSpPr/>
          <p:nvPr/>
        </p:nvSpPr>
        <p:spPr>
          <a:xfrm>
            <a:off x="5188506" y="4943951"/>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Personalized Care</a:t>
            </a:r>
            <a:endParaRPr sz="2200" b="1" i="0" u="none" strike="noStrike" cap="none"/>
          </a:p>
        </p:txBody>
      </p:sp>
      <p:sp>
        <p:nvSpPr>
          <p:cNvPr id="410" name="Google Shape;410;p45"/>
          <p:cNvSpPr/>
          <p:nvPr/>
        </p:nvSpPr>
        <p:spPr>
          <a:xfrm>
            <a:off x="5188506" y="5434370"/>
            <a:ext cx="86481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Work with healthcare providers to find your optimal approach</a:t>
            </a:r>
            <a:endParaRPr sz="1750" i="0" u="none" strike="noStrike" cap="none">
              <a:latin typeface="Platypi"/>
              <a:ea typeface="Platypi"/>
              <a:cs typeface="Platypi"/>
              <a:sym typeface="Platypi"/>
            </a:endParaRPr>
          </a:p>
        </p:txBody>
      </p:sp>
      <p:sp>
        <p:nvSpPr>
          <p:cNvPr id="411" name="Google Shape;411;p45"/>
          <p:cNvSpPr/>
          <p:nvPr/>
        </p:nvSpPr>
        <p:spPr>
          <a:xfrm>
            <a:off x="4451390" y="6250900"/>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5"/>
          <p:cNvSpPr/>
          <p:nvPr/>
        </p:nvSpPr>
        <p:spPr>
          <a:xfrm>
            <a:off x="4536460" y="6293406"/>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650"/>
              <a:buFont typeface="Platypi"/>
              <a:buNone/>
            </a:pPr>
            <a:r>
              <a:rPr lang="en-US" sz="2650" b="0" i="0" u="none" strike="noStrike" cap="none">
                <a:solidFill>
                  <a:srgbClr val="504C49"/>
                </a:solidFill>
                <a:latin typeface="Platypi"/>
                <a:ea typeface="Platypi"/>
                <a:cs typeface="Platypi"/>
                <a:sym typeface="Platypi"/>
              </a:rPr>
              <a:t>4</a:t>
            </a:r>
            <a:endParaRPr sz="2650" b="0" i="0" u="none" strike="noStrike" cap="none"/>
          </a:p>
        </p:txBody>
      </p:sp>
      <p:sp>
        <p:nvSpPr>
          <p:cNvPr id="413" name="Google Shape;413;p45"/>
          <p:cNvSpPr/>
          <p:nvPr/>
        </p:nvSpPr>
        <p:spPr>
          <a:xfrm>
            <a:off x="5188506" y="6328767"/>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Emerging Field</a:t>
            </a:r>
            <a:endParaRPr sz="2200" b="1" i="0" u="none" strike="noStrike" cap="none"/>
          </a:p>
        </p:txBody>
      </p:sp>
      <p:sp>
        <p:nvSpPr>
          <p:cNvPr id="414" name="Google Shape;414;p45"/>
          <p:cNvSpPr/>
          <p:nvPr/>
        </p:nvSpPr>
        <p:spPr>
          <a:xfrm>
            <a:off x="5188506" y="6819186"/>
            <a:ext cx="86481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Metabolic psychiatry offers new hope for mental health treatment</a:t>
            </a:r>
            <a:endParaRPr sz="1750" i="0" u="none" strike="noStrike" cap="none">
              <a:latin typeface="Platypi"/>
              <a:ea typeface="Platypi"/>
              <a:cs typeface="Platypi"/>
              <a:sym typeface="Platyp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6"/>
          <p:cNvSpPr/>
          <p:nvPr/>
        </p:nvSpPr>
        <p:spPr>
          <a:xfrm>
            <a:off x="793790" y="1811298"/>
            <a:ext cx="6156246"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a:solidFill>
                  <a:srgbClr val="201B18"/>
                </a:solidFill>
                <a:latin typeface="Platypi"/>
                <a:ea typeface="Platypi"/>
                <a:cs typeface="Platypi"/>
                <a:sym typeface="Platypi"/>
              </a:rPr>
              <a:t>Safety Considerations</a:t>
            </a:r>
            <a:endParaRPr sz="4450" b="0" i="0" u="none" strike="noStrike" cap="none"/>
          </a:p>
        </p:txBody>
      </p:sp>
      <p:sp>
        <p:nvSpPr>
          <p:cNvPr id="421" name="Google Shape;421;p46"/>
          <p:cNvSpPr/>
          <p:nvPr/>
        </p:nvSpPr>
        <p:spPr>
          <a:xfrm>
            <a:off x="793790" y="2860238"/>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pic>
        <p:nvPicPr>
          <p:cNvPr id="422" name="Google Shape;422;p46" descr="preencoded.png"/>
          <p:cNvPicPr preferRelativeResize="0"/>
          <p:nvPr/>
        </p:nvPicPr>
        <p:blipFill rotWithShape="1">
          <a:blip r:embed="rId3">
            <a:alphaModFix/>
          </a:blip>
          <a:srcRect/>
          <a:stretch/>
        </p:blipFill>
        <p:spPr>
          <a:xfrm>
            <a:off x="793790" y="3478292"/>
            <a:ext cx="4347567" cy="907256"/>
          </a:xfrm>
          <a:prstGeom prst="rect">
            <a:avLst/>
          </a:prstGeom>
          <a:noFill/>
          <a:ln>
            <a:noFill/>
          </a:ln>
        </p:spPr>
      </p:pic>
      <p:sp>
        <p:nvSpPr>
          <p:cNvPr id="423" name="Google Shape;423;p46"/>
          <p:cNvSpPr/>
          <p:nvPr/>
        </p:nvSpPr>
        <p:spPr>
          <a:xfrm>
            <a:off x="1020599" y="4612350"/>
            <a:ext cx="37941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Professional Guidance</a:t>
            </a:r>
            <a:endParaRPr sz="2200" b="1" i="0" u="none" strike="noStrike" cap="none"/>
          </a:p>
        </p:txBody>
      </p:sp>
      <p:sp>
        <p:nvSpPr>
          <p:cNvPr id="424" name="Google Shape;424;p46"/>
          <p:cNvSpPr/>
          <p:nvPr/>
        </p:nvSpPr>
        <p:spPr>
          <a:xfrm>
            <a:off x="1020604" y="5102781"/>
            <a:ext cx="3893939"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Always consult healthcare providers before major changes</a:t>
            </a:r>
            <a:endParaRPr sz="1750" i="0" u="none" strike="noStrike" cap="none">
              <a:latin typeface="Platypi"/>
              <a:ea typeface="Platypi"/>
              <a:cs typeface="Platypi"/>
              <a:sym typeface="Platypi"/>
            </a:endParaRPr>
          </a:p>
        </p:txBody>
      </p:sp>
      <p:pic>
        <p:nvPicPr>
          <p:cNvPr id="425" name="Google Shape;425;p46" descr="preencoded.png"/>
          <p:cNvPicPr preferRelativeResize="0"/>
          <p:nvPr/>
        </p:nvPicPr>
        <p:blipFill rotWithShape="1">
          <a:blip r:embed="rId4">
            <a:alphaModFix/>
          </a:blip>
          <a:srcRect/>
          <a:stretch/>
        </p:blipFill>
        <p:spPr>
          <a:xfrm>
            <a:off x="5141357" y="3478292"/>
            <a:ext cx="4347567" cy="907256"/>
          </a:xfrm>
          <a:prstGeom prst="rect">
            <a:avLst/>
          </a:prstGeom>
          <a:noFill/>
          <a:ln>
            <a:noFill/>
          </a:ln>
        </p:spPr>
      </p:pic>
      <p:sp>
        <p:nvSpPr>
          <p:cNvPr id="426" name="Google Shape;426;p46"/>
          <p:cNvSpPr/>
          <p:nvPr/>
        </p:nvSpPr>
        <p:spPr>
          <a:xfrm>
            <a:off x="5368176" y="4612350"/>
            <a:ext cx="40224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Medication Interactions</a:t>
            </a:r>
            <a:endParaRPr sz="2200" b="1" i="0" u="none" strike="noStrike" cap="none"/>
          </a:p>
        </p:txBody>
      </p:sp>
      <p:sp>
        <p:nvSpPr>
          <p:cNvPr id="427" name="Google Shape;427;p46"/>
          <p:cNvSpPr/>
          <p:nvPr/>
        </p:nvSpPr>
        <p:spPr>
          <a:xfrm>
            <a:off x="5368171" y="5102781"/>
            <a:ext cx="3893939"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Special care and medication monitoring may be required when implementing a ketogenic diet </a:t>
            </a:r>
            <a:endParaRPr sz="1750" i="0" u="none" strike="noStrike" cap="none">
              <a:latin typeface="Platypi"/>
              <a:ea typeface="Platypi"/>
              <a:cs typeface="Platypi"/>
              <a:sym typeface="Platypi"/>
            </a:endParaRPr>
          </a:p>
        </p:txBody>
      </p:sp>
      <p:pic>
        <p:nvPicPr>
          <p:cNvPr id="428" name="Google Shape;428;p46" descr="preencoded.png"/>
          <p:cNvPicPr preferRelativeResize="0"/>
          <p:nvPr/>
        </p:nvPicPr>
        <p:blipFill rotWithShape="1">
          <a:blip r:embed="rId5">
            <a:alphaModFix/>
          </a:blip>
          <a:srcRect/>
          <a:stretch/>
        </p:blipFill>
        <p:spPr>
          <a:xfrm>
            <a:off x="9488924" y="3478292"/>
            <a:ext cx="4347567" cy="907256"/>
          </a:xfrm>
          <a:prstGeom prst="rect">
            <a:avLst/>
          </a:prstGeom>
          <a:noFill/>
          <a:ln>
            <a:noFill/>
          </a:ln>
        </p:spPr>
      </p:pic>
      <p:sp>
        <p:nvSpPr>
          <p:cNvPr id="429" name="Google Shape;429;p46"/>
          <p:cNvSpPr/>
          <p:nvPr/>
        </p:nvSpPr>
        <p:spPr>
          <a:xfrm>
            <a:off x="9715738" y="4612362"/>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Individual Factors</a:t>
            </a:r>
            <a:endParaRPr sz="2200" b="1" i="0" u="none" strike="noStrike" cap="none"/>
          </a:p>
        </p:txBody>
      </p:sp>
      <p:sp>
        <p:nvSpPr>
          <p:cNvPr id="430" name="Google Shape;430;p46"/>
          <p:cNvSpPr/>
          <p:nvPr/>
        </p:nvSpPr>
        <p:spPr>
          <a:xfrm>
            <a:off x="9715738" y="5102781"/>
            <a:ext cx="3893939"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Consider eating disorder history, pregnancy, or breastfeeding</a:t>
            </a:r>
            <a:endParaRPr sz="1750" i="0" u="none" strike="noStrike" cap="none">
              <a:latin typeface="Platypi"/>
              <a:ea typeface="Platypi"/>
              <a:cs typeface="Platypi"/>
              <a:sym typeface="Platyp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8"/>
          <p:cNvSpPr/>
          <p:nvPr/>
        </p:nvSpPr>
        <p:spPr>
          <a:xfrm>
            <a:off x="793790" y="1571625"/>
            <a:ext cx="5939076"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a:solidFill>
                  <a:srgbClr val="201B18"/>
                </a:solidFill>
                <a:latin typeface="Platypi"/>
                <a:ea typeface="Platypi"/>
                <a:cs typeface="Platypi"/>
                <a:sym typeface="Platypi"/>
              </a:rPr>
              <a:t>Where to Learn More</a:t>
            </a:r>
            <a:endParaRPr sz="4450" b="0" i="0" u="none" strike="noStrike" cap="none"/>
          </a:p>
        </p:txBody>
      </p:sp>
      <p:sp>
        <p:nvSpPr>
          <p:cNvPr id="457" name="Google Shape;457;p48"/>
          <p:cNvSpPr/>
          <p:nvPr/>
        </p:nvSpPr>
        <p:spPr>
          <a:xfrm>
            <a:off x="793790" y="2734032"/>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458" name="Google Shape;458;p48"/>
          <p:cNvSpPr/>
          <p:nvPr/>
        </p:nvSpPr>
        <p:spPr>
          <a:xfrm>
            <a:off x="793790" y="3187660"/>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b="1" i="0" u="none" strike="noStrike" cap="none" dirty="0">
                <a:solidFill>
                  <a:srgbClr val="504C49"/>
                </a:solidFill>
                <a:latin typeface="Platypi"/>
                <a:ea typeface="Platypi"/>
                <a:cs typeface="Platypi"/>
                <a:sym typeface="Platypi"/>
              </a:rPr>
              <a:t>These resources provide practical guidance on metabolic lifestyle changes:</a:t>
            </a:r>
            <a:endParaRPr sz="1750" b="1" i="0" u="none" strike="noStrike" cap="none" dirty="0">
              <a:latin typeface="Platypi"/>
              <a:ea typeface="Platypi"/>
              <a:cs typeface="Platypi"/>
              <a:sym typeface="Platypi"/>
            </a:endParaRPr>
          </a:p>
        </p:txBody>
      </p:sp>
      <p:sp>
        <p:nvSpPr>
          <p:cNvPr id="459" name="Google Shape;459;p48"/>
          <p:cNvSpPr/>
          <p:nvPr/>
        </p:nvSpPr>
        <p:spPr>
          <a:xfrm>
            <a:off x="793790" y="3970139"/>
            <a:ext cx="13042821"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 </a:t>
            </a:r>
            <a:r>
              <a:rPr lang="en-US" sz="1750" b="1" i="0" u="none" strike="noStrike" cap="none" dirty="0">
                <a:solidFill>
                  <a:srgbClr val="504C49"/>
                </a:solidFill>
                <a:latin typeface="Platypi"/>
                <a:ea typeface="Platypi"/>
                <a:cs typeface="Platypi"/>
                <a:sym typeface="Platypi"/>
              </a:rPr>
              <a:t>Metabolic Mind</a:t>
            </a:r>
            <a:r>
              <a:rPr lang="en-US" sz="1750" i="0" u="none" strike="noStrike" cap="none" dirty="0">
                <a:solidFill>
                  <a:srgbClr val="504C49"/>
                </a:solidFill>
                <a:latin typeface="Platypi"/>
                <a:ea typeface="Platypi"/>
                <a:cs typeface="Platypi"/>
                <a:sym typeface="Platypi"/>
              </a:rPr>
              <a:t> - A comprehensive educational platform offering courses, articles, and tools for implementing metabolic approaches</a:t>
            </a:r>
            <a:r>
              <a:rPr lang="en-US" sz="1750" dirty="0">
                <a:solidFill>
                  <a:srgbClr val="504C49"/>
                </a:solidFill>
                <a:latin typeface="Platypi"/>
                <a:ea typeface="Platypi"/>
                <a:cs typeface="Platypi"/>
                <a:sym typeface="Platypi"/>
              </a:rPr>
              <a:t> such as </a:t>
            </a:r>
            <a:r>
              <a:rPr lang="en-US" sz="1750" i="0" u="none" strike="noStrike" cap="none" dirty="0">
                <a:solidFill>
                  <a:srgbClr val="504C49"/>
                </a:solidFill>
                <a:latin typeface="Platypi"/>
                <a:ea typeface="Platypi"/>
                <a:cs typeface="Platypi"/>
                <a:sym typeface="Platypi"/>
              </a:rPr>
              <a:t>THINK + SMART.</a:t>
            </a:r>
            <a:r>
              <a:rPr lang="en-US" sz="1750" dirty="0">
                <a:solidFill>
                  <a:srgbClr val="504C49"/>
                </a:solidFill>
                <a:latin typeface="Platypi"/>
                <a:ea typeface="Platypi"/>
                <a:cs typeface="Platypi"/>
                <a:sym typeface="Platypi"/>
              </a:rPr>
              <a:t> </a:t>
            </a:r>
            <a:r>
              <a:rPr lang="en-US" sz="1750" i="1" u="none" strike="noStrike" cap="none" dirty="0">
                <a:solidFill>
                  <a:srgbClr val="504C49"/>
                </a:solidFill>
                <a:latin typeface="Platypi"/>
                <a:ea typeface="Platypi"/>
                <a:cs typeface="Platypi"/>
                <a:sym typeface="Platypi"/>
              </a:rPr>
              <a:t>www.metabolicmind.org</a:t>
            </a:r>
            <a:endParaRPr sz="1750" i="1" u="none" strike="noStrike" cap="none" dirty="0">
              <a:latin typeface="Platypi"/>
              <a:ea typeface="Platypi"/>
              <a:cs typeface="Platypi"/>
              <a:sym typeface="Platypi"/>
            </a:endParaRPr>
          </a:p>
        </p:txBody>
      </p:sp>
      <p:sp>
        <p:nvSpPr>
          <p:cNvPr id="460" name="Google Shape;460;p48"/>
          <p:cNvSpPr/>
          <p:nvPr/>
        </p:nvSpPr>
        <p:spPr>
          <a:xfrm>
            <a:off x="793790" y="4951095"/>
            <a:ext cx="13042821"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 </a:t>
            </a:r>
            <a:r>
              <a:rPr lang="en-US" sz="1750" b="1" i="0" u="none" strike="noStrike" cap="none" dirty="0">
                <a:solidFill>
                  <a:srgbClr val="504C49"/>
                </a:solidFill>
                <a:latin typeface="Platypi"/>
                <a:ea typeface="Platypi"/>
                <a:cs typeface="Platypi"/>
                <a:sym typeface="Platypi"/>
              </a:rPr>
              <a:t>Dr. Georgia Ede's Clinician Directory</a:t>
            </a:r>
            <a:r>
              <a:rPr lang="en-US" sz="1750" i="0" u="none" strike="noStrike" cap="none" dirty="0">
                <a:solidFill>
                  <a:srgbClr val="504C49"/>
                </a:solidFill>
                <a:latin typeface="Platypi"/>
                <a:ea typeface="Platypi"/>
                <a:cs typeface="Platypi"/>
                <a:sym typeface="Platypi"/>
              </a:rPr>
              <a:t> - Find healthcare professionals trained in metabolic psychiatry and nutritional approaches to mental health. </a:t>
            </a:r>
            <a:r>
              <a:rPr lang="en-US" sz="1750" i="1" u="none" strike="noStrike" cap="none" dirty="0">
                <a:solidFill>
                  <a:srgbClr val="504C49"/>
                </a:solidFill>
                <a:latin typeface="Platypi"/>
                <a:ea typeface="Platypi"/>
                <a:cs typeface="Platypi"/>
                <a:sym typeface="Platypi"/>
              </a:rPr>
              <a:t>www.diagnosisdiet.com</a:t>
            </a:r>
            <a:endParaRPr sz="1750" i="1" u="none" strike="noStrike" cap="none" dirty="0">
              <a:latin typeface="Platypi"/>
              <a:ea typeface="Platypi"/>
              <a:cs typeface="Platypi"/>
              <a:sym typeface="Platypi"/>
            </a:endParaRPr>
          </a:p>
        </p:txBody>
      </p:sp>
      <p:sp>
        <p:nvSpPr>
          <p:cNvPr id="461" name="Google Shape;461;p48"/>
          <p:cNvSpPr/>
          <p:nvPr/>
        </p:nvSpPr>
        <p:spPr>
          <a:xfrm>
            <a:off x="793790" y="5932051"/>
            <a:ext cx="13042821"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 </a:t>
            </a:r>
            <a:r>
              <a:rPr lang="en-US" sz="1750" b="1" i="0" u="none" strike="noStrike" cap="none" dirty="0">
                <a:solidFill>
                  <a:srgbClr val="504C49"/>
                </a:solidFill>
                <a:latin typeface="Platypi"/>
                <a:ea typeface="Platypi"/>
                <a:cs typeface="Platypi"/>
                <a:sym typeface="Platypi"/>
              </a:rPr>
              <a:t>Brain Energy - </a:t>
            </a:r>
            <a:r>
              <a:rPr lang="en-US" sz="1750" i="0" u="none" strike="noStrike" cap="none" dirty="0">
                <a:solidFill>
                  <a:srgbClr val="504C49"/>
                </a:solidFill>
                <a:latin typeface="Platypi"/>
                <a:ea typeface="Platypi"/>
                <a:cs typeface="Platypi"/>
                <a:sym typeface="Platypi"/>
              </a:rPr>
              <a:t>is a groundbreaking book by Harvard psychiatrist Dr. Christopher Palmer, introducing the revolutionary idea: that metabolic dysfunction is the common root cause of all mental illness. </a:t>
            </a:r>
            <a:r>
              <a:rPr lang="en-US" sz="1750" i="1" dirty="0">
                <a:solidFill>
                  <a:srgbClr val="504C49"/>
                </a:solidFill>
                <a:latin typeface="Platypi"/>
                <a:ea typeface="Platypi"/>
                <a:cs typeface="Platypi"/>
                <a:sym typeface="Platypi"/>
              </a:rPr>
              <a:t>b</a:t>
            </a:r>
            <a:r>
              <a:rPr lang="en-US" sz="1750" i="1" u="none" strike="noStrike" cap="none" dirty="0">
                <a:solidFill>
                  <a:srgbClr val="504C49"/>
                </a:solidFill>
                <a:latin typeface="Platypi"/>
                <a:ea typeface="Platypi"/>
                <a:cs typeface="Platypi"/>
                <a:sym typeface="Platypi"/>
              </a:rPr>
              <a:t>rainenergy.com</a:t>
            </a:r>
            <a:endParaRPr sz="1750" i="1" u="none" strike="noStrike" cap="none" dirty="0">
              <a:latin typeface="Platypi"/>
              <a:ea typeface="Platypi"/>
              <a:cs typeface="Platypi"/>
              <a:sym typeface="Platyp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9"/>
          <p:cNvSpPr/>
          <p:nvPr/>
        </p:nvSpPr>
        <p:spPr>
          <a:xfrm>
            <a:off x="793790" y="741878"/>
            <a:ext cx="567059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a:solidFill>
                  <a:srgbClr val="201B18"/>
                </a:solidFill>
                <a:latin typeface="Platypi"/>
                <a:ea typeface="Platypi"/>
                <a:cs typeface="Platypi"/>
                <a:sym typeface="Platypi"/>
              </a:rPr>
              <a:t>Thank You</a:t>
            </a:r>
            <a:endParaRPr sz="4450" b="0" i="0" u="none" strike="noStrike" cap="none"/>
          </a:p>
        </p:txBody>
      </p:sp>
      <p:sp>
        <p:nvSpPr>
          <p:cNvPr id="468" name="Google Shape;468;p49"/>
          <p:cNvSpPr/>
          <p:nvPr/>
        </p:nvSpPr>
        <p:spPr>
          <a:xfrm>
            <a:off x="793790" y="1790819"/>
            <a:ext cx="13042821"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b="1" i="0" u="none" strike="noStrike" cap="none">
                <a:solidFill>
                  <a:srgbClr val="504C49"/>
                </a:solidFill>
                <a:latin typeface="Platypi"/>
                <a:ea typeface="Platypi"/>
                <a:cs typeface="Platypi"/>
                <a:sym typeface="Platypi"/>
              </a:rPr>
              <a:t>Metabolic Collective</a:t>
            </a:r>
            <a:r>
              <a:rPr lang="en-US" sz="1750" i="0" u="none" strike="noStrike" cap="none">
                <a:solidFill>
                  <a:srgbClr val="504C49"/>
                </a:solidFill>
                <a:latin typeface="Platypi"/>
                <a:ea typeface="Platypi"/>
                <a:cs typeface="Platypi"/>
                <a:sym typeface="Platypi"/>
              </a:rPr>
              <a:t> is a nonprofit organization that provides educational resources to independent advocates like me who are volunteering to spread awareness of metabolic therapies for psychiatric and neurological conditions.</a:t>
            </a:r>
            <a:endParaRPr sz="1750" i="0" u="none" strike="noStrike" cap="none">
              <a:latin typeface="Platypi"/>
              <a:ea typeface="Platypi"/>
              <a:cs typeface="Platypi"/>
              <a:sym typeface="Platypi"/>
            </a:endParaRPr>
          </a:p>
        </p:txBody>
      </p:sp>
      <p:sp>
        <p:nvSpPr>
          <p:cNvPr id="469" name="Google Shape;469;p49"/>
          <p:cNvSpPr/>
          <p:nvPr/>
        </p:nvSpPr>
        <p:spPr>
          <a:xfrm>
            <a:off x="793790" y="2771775"/>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pic>
        <p:nvPicPr>
          <p:cNvPr id="470" name="Google Shape;470;p49" descr="preencoded.png"/>
          <p:cNvPicPr preferRelativeResize="0"/>
          <p:nvPr/>
        </p:nvPicPr>
        <p:blipFill rotWithShape="1">
          <a:blip r:embed="rId3">
            <a:alphaModFix/>
          </a:blip>
          <a:srcRect/>
          <a:stretch/>
        </p:blipFill>
        <p:spPr>
          <a:xfrm>
            <a:off x="793790" y="3389828"/>
            <a:ext cx="566976" cy="566976"/>
          </a:xfrm>
          <a:prstGeom prst="rect">
            <a:avLst/>
          </a:prstGeom>
          <a:noFill/>
          <a:ln>
            <a:noFill/>
          </a:ln>
        </p:spPr>
      </p:pic>
      <p:sp>
        <p:nvSpPr>
          <p:cNvPr id="471" name="Google Shape;471;p49"/>
          <p:cNvSpPr/>
          <p:nvPr/>
        </p:nvSpPr>
        <p:spPr>
          <a:xfrm>
            <a:off x="1644253" y="3515916"/>
            <a:ext cx="650328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0" i="0" u="none" strike="noStrike" cap="none" dirty="0">
                <a:solidFill>
                  <a:schemeClr val="accent1">
                    <a:lumMod val="50000"/>
                  </a:schemeClr>
                </a:solidFill>
                <a:latin typeface="Platypi"/>
                <a:ea typeface="Platypi"/>
                <a:cs typeface="Platypi"/>
                <a:sym typeface="Platypi"/>
              </a:rPr>
              <a:t>Website: MetabolicCollective.org</a:t>
            </a:r>
            <a:endParaRPr sz="2200" b="0" i="0" u="none" strike="noStrike" cap="none" dirty="0">
              <a:solidFill>
                <a:schemeClr val="accent1">
                  <a:lumMod val="50000"/>
                </a:schemeClr>
              </a:solidFill>
            </a:endParaRPr>
          </a:p>
        </p:txBody>
      </p:sp>
      <p:sp>
        <p:nvSpPr>
          <p:cNvPr id="472" name="Google Shape;472;p49"/>
          <p:cNvSpPr/>
          <p:nvPr/>
        </p:nvSpPr>
        <p:spPr>
          <a:xfrm>
            <a:off x="1644253" y="4014907"/>
            <a:ext cx="12192357"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Visit our website for more information and resources</a:t>
            </a:r>
            <a:endParaRPr sz="1750" i="0" u="none" strike="noStrike" cap="none">
              <a:latin typeface="Platypi"/>
              <a:ea typeface="Platypi"/>
              <a:cs typeface="Platypi"/>
              <a:sym typeface="Platypi"/>
            </a:endParaRPr>
          </a:p>
        </p:txBody>
      </p:sp>
      <p:sp>
        <p:nvSpPr>
          <p:cNvPr id="475" name="Google Shape;475;p49"/>
          <p:cNvSpPr/>
          <p:nvPr/>
        </p:nvSpPr>
        <p:spPr>
          <a:xfrm>
            <a:off x="1644253" y="5569863"/>
            <a:ext cx="12192357"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endParaRPr sz="1750" i="0" u="none" strike="noStrike" cap="none" dirty="0">
              <a:latin typeface="Platypi"/>
              <a:ea typeface="Platypi"/>
              <a:cs typeface="Platypi"/>
              <a:sym typeface="Platypi"/>
            </a:endParaRPr>
          </a:p>
        </p:txBody>
      </p:sp>
      <p:pic>
        <p:nvPicPr>
          <p:cNvPr id="476" name="Google Shape;476;p49" descr="preencoded.png"/>
          <p:cNvPicPr preferRelativeResize="0"/>
          <p:nvPr/>
        </p:nvPicPr>
        <p:blipFill rotWithShape="1">
          <a:blip r:embed="rId4">
            <a:alphaModFix/>
          </a:blip>
          <a:srcRect/>
          <a:stretch/>
        </p:blipFill>
        <p:spPr>
          <a:xfrm>
            <a:off x="793790" y="5002887"/>
            <a:ext cx="566976" cy="566976"/>
          </a:xfrm>
          <a:prstGeom prst="rect">
            <a:avLst/>
          </a:prstGeom>
          <a:noFill/>
          <a:ln>
            <a:noFill/>
          </a:ln>
        </p:spPr>
      </p:pic>
      <p:sp>
        <p:nvSpPr>
          <p:cNvPr id="477" name="Google Shape;477;p49"/>
          <p:cNvSpPr/>
          <p:nvPr/>
        </p:nvSpPr>
        <p:spPr>
          <a:xfrm>
            <a:off x="1644253" y="5109210"/>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0" i="0" u="none" strike="noStrike" cap="none" dirty="0">
                <a:solidFill>
                  <a:srgbClr val="504C49"/>
                </a:solidFill>
                <a:latin typeface="Platypi"/>
                <a:ea typeface="Platypi"/>
                <a:cs typeface="Platypi"/>
                <a:sym typeface="Platypi"/>
              </a:rPr>
              <a:t>Social Media</a:t>
            </a:r>
            <a:endParaRPr sz="2200" b="0" i="0" u="none" strike="noStrike" cap="none" dirty="0"/>
          </a:p>
        </p:txBody>
      </p:sp>
      <p:sp>
        <p:nvSpPr>
          <p:cNvPr id="478" name="Google Shape;478;p49"/>
          <p:cNvSpPr/>
          <p:nvPr/>
        </p:nvSpPr>
        <p:spPr>
          <a:xfrm>
            <a:off x="1644253" y="5569862"/>
            <a:ext cx="12192357"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Follow us </a:t>
            </a:r>
            <a:r>
              <a:rPr lang="en-US" sz="1750" dirty="0">
                <a:solidFill>
                  <a:srgbClr val="504C49"/>
                </a:solidFill>
                <a:latin typeface="Platypi"/>
                <a:ea typeface="Platypi"/>
                <a:cs typeface="Platypi"/>
                <a:sym typeface="Platypi"/>
              </a:rPr>
              <a:t>on Facebook and X to be a part of our</a:t>
            </a:r>
            <a:r>
              <a:rPr lang="en-US" sz="1750" i="0" u="none" strike="noStrike" cap="none" dirty="0">
                <a:solidFill>
                  <a:srgbClr val="504C49"/>
                </a:solidFill>
                <a:latin typeface="Platypi"/>
                <a:ea typeface="Platypi"/>
                <a:cs typeface="Platypi"/>
                <a:sym typeface="Platypi"/>
              </a:rPr>
              <a:t> community discussions</a:t>
            </a:r>
            <a:endParaRPr sz="1750" i="0" u="none" strike="noStrike" cap="none" dirty="0">
              <a:latin typeface="Platypi"/>
              <a:ea typeface="Platypi"/>
              <a:cs typeface="Platypi"/>
              <a:sym typeface="Platyp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0"/>
          <p:cNvSpPr/>
          <p:nvPr/>
        </p:nvSpPr>
        <p:spPr>
          <a:xfrm>
            <a:off x="602575" y="606385"/>
            <a:ext cx="4304228" cy="537924"/>
          </a:xfrm>
          <a:prstGeom prst="rect">
            <a:avLst/>
          </a:prstGeom>
          <a:noFill/>
          <a:ln>
            <a:noFill/>
          </a:ln>
        </p:spPr>
        <p:txBody>
          <a:bodyPr spcFirstLastPara="1" wrap="square" lIns="0" tIns="0" rIns="0" bIns="0" anchor="t" anchorCtr="0">
            <a:noAutofit/>
          </a:bodyPr>
          <a:lstStyle/>
          <a:p>
            <a:pPr marL="0" marR="0" lvl="0" indent="0" algn="l" rtl="0">
              <a:lnSpc>
                <a:spcPct val="125373"/>
              </a:lnSpc>
              <a:spcBef>
                <a:spcPts val="0"/>
              </a:spcBef>
              <a:spcAft>
                <a:spcPts val="0"/>
              </a:spcAft>
              <a:buClr>
                <a:srgbClr val="201B18"/>
              </a:buClr>
              <a:buSzPts val="3350"/>
              <a:buFont typeface="Platypi"/>
              <a:buNone/>
            </a:pPr>
            <a:r>
              <a:rPr lang="en-US" sz="3350" b="0" i="0" u="none" strike="noStrike" cap="none">
                <a:solidFill>
                  <a:srgbClr val="201B18"/>
                </a:solidFill>
                <a:latin typeface="Platypi"/>
                <a:ea typeface="Platypi"/>
                <a:cs typeface="Platypi"/>
                <a:sym typeface="Platypi"/>
              </a:rPr>
              <a:t>References</a:t>
            </a:r>
            <a:endParaRPr sz="3350" b="0" i="0" u="none" strike="noStrike" cap="none"/>
          </a:p>
        </p:txBody>
      </p:sp>
      <p:sp>
        <p:nvSpPr>
          <p:cNvPr id="485" name="Google Shape;485;p50"/>
          <p:cNvSpPr/>
          <p:nvPr/>
        </p:nvSpPr>
        <p:spPr>
          <a:xfrm>
            <a:off x="602575" y="1402556"/>
            <a:ext cx="13425249" cy="275392"/>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SzPts val="1350"/>
              <a:buFont typeface="Arial"/>
              <a:buNone/>
            </a:pPr>
            <a:endParaRPr sz="1350" b="0" i="0" u="none" strike="noStrike" cap="none"/>
          </a:p>
        </p:txBody>
      </p:sp>
      <p:sp>
        <p:nvSpPr>
          <p:cNvPr id="486" name="Google Shape;486;p50"/>
          <p:cNvSpPr/>
          <p:nvPr/>
        </p:nvSpPr>
        <p:spPr>
          <a:xfrm>
            <a:off x="602575" y="1871543"/>
            <a:ext cx="13425249" cy="5751671"/>
          </a:xfrm>
          <a:prstGeom prst="roundRect">
            <a:avLst>
              <a:gd name="adj" fmla="val 449"/>
            </a:avLst>
          </a:prstGeom>
          <a:noFill/>
          <a:ln w="9525" cap="flat" cmpd="sng">
            <a:solidFill>
              <a:srgbClr val="000000">
                <a:alpha val="784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0"/>
          <p:cNvSpPr/>
          <p:nvPr/>
        </p:nvSpPr>
        <p:spPr>
          <a:xfrm>
            <a:off x="610195" y="1879163"/>
            <a:ext cx="13410009" cy="772478"/>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0"/>
          <p:cNvSpPr/>
          <p:nvPr/>
        </p:nvSpPr>
        <p:spPr>
          <a:xfrm>
            <a:off x="782360" y="1990011"/>
            <a:ext cx="6356866" cy="275392"/>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504C49"/>
              </a:buClr>
              <a:buSzPts val="1350"/>
              <a:buFont typeface="Source Serif 4"/>
              <a:buNone/>
            </a:pPr>
            <a:r>
              <a:rPr lang="en-US" sz="1350" b="0" i="0" u="none" strike="noStrike" cap="none" dirty="0">
                <a:solidFill>
                  <a:srgbClr val="504C49"/>
                </a:solidFill>
                <a:latin typeface="Source Serif 4"/>
                <a:ea typeface="Source Serif 4"/>
                <a:cs typeface="Source Serif 4"/>
                <a:sym typeface="Source Serif 4"/>
              </a:rPr>
              <a:t>Anderson RJ et al. (2001)</a:t>
            </a:r>
            <a:endParaRPr sz="1350" b="0" i="0" u="none" strike="noStrike" cap="none" dirty="0"/>
          </a:p>
        </p:txBody>
      </p:sp>
      <p:sp>
        <p:nvSpPr>
          <p:cNvPr id="489" name="Google Shape;489;p50"/>
          <p:cNvSpPr/>
          <p:nvPr/>
        </p:nvSpPr>
        <p:spPr>
          <a:xfrm>
            <a:off x="7491174" y="1990011"/>
            <a:ext cx="6356866" cy="550783"/>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504C49"/>
              </a:buClr>
              <a:buSzPts val="1350"/>
              <a:buFont typeface="Source Serif 4"/>
              <a:buNone/>
            </a:pPr>
            <a:r>
              <a:rPr lang="en-US" sz="1350" b="0" i="0" u="none" strike="noStrike" cap="none" dirty="0">
                <a:solidFill>
                  <a:srgbClr val="504C49"/>
                </a:solidFill>
                <a:latin typeface="Source Serif 4"/>
                <a:ea typeface="Source Serif 4"/>
                <a:cs typeface="Source Serif 4"/>
                <a:sym typeface="Source Serif 4"/>
              </a:rPr>
              <a:t>The prevalence of comorbid depression in adults with diabetes: a meta-analysis. Diabetes Care. PMID: 11375373</a:t>
            </a:r>
            <a:endParaRPr sz="1350" b="0" i="0" u="none" strike="noStrike" cap="none" dirty="0"/>
          </a:p>
        </p:txBody>
      </p:sp>
      <p:sp>
        <p:nvSpPr>
          <p:cNvPr id="490" name="Google Shape;490;p50"/>
          <p:cNvSpPr/>
          <p:nvPr/>
        </p:nvSpPr>
        <p:spPr>
          <a:xfrm>
            <a:off x="610195" y="2651641"/>
            <a:ext cx="13410009" cy="497086"/>
          </a:xfrm>
          <a:prstGeom prst="rect">
            <a:avLst/>
          </a:prstGeom>
          <a:solidFill>
            <a:srgbClr val="000000">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0"/>
          <p:cNvSpPr/>
          <p:nvPr/>
        </p:nvSpPr>
        <p:spPr>
          <a:xfrm>
            <a:off x="782360" y="2762488"/>
            <a:ext cx="6356866" cy="275392"/>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504C49"/>
              </a:buClr>
              <a:buSzPts val="1350"/>
              <a:buFont typeface="Source Serif 4"/>
              <a:buNone/>
            </a:pPr>
            <a:r>
              <a:rPr lang="en-US" sz="1350" b="0" i="0" u="none" strike="noStrike" cap="none">
                <a:solidFill>
                  <a:srgbClr val="504C49"/>
                </a:solidFill>
                <a:latin typeface="Source Serif 4"/>
                <a:ea typeface="Source Serif 4"/>
                <a:cs typeface="Source Serif 4"/>
                <a:sym typeface="Source Serif 4"/>
              </a:rPr>
              <a:t>CDC National Diabetes Statistics Report (2023)</a:t>
            </a:r>
            <a:endParaRPr sz="1350" b="0" i="0" u="none" strike="noStrike" cap="none"/>
          </a:p>
        </p:txBody>
      </p:sp>
      <p:sp>
        <p:nvSpPr>
          <p:cNvPr id="492" name="Google Shape;492;p50"/>
          <p:cNvSpPr/>
          <p:nvPr/>
        </p:nvSpPr>
        <p:spPr>
          <a:xfrm>
            <a:off x="7491174" y="2762488"/>
            <a:ext cx="6356866" cy="275392"/>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504C49"/>
              </a:buClr>
              <a:buSzPts val="1350"/>
              <a:buFont typeface="Source Serif 4"/>
              <a:buNone/>
            </a:pPr>
            <a:r>
              <a:rPr lang="en-US" sz="1350" b="0" i="0" u="none" strike="noStrike" cap="none" dirty="0">
                <a:solidFill>
                  <a:srgbClr val="504C49"/>
                </a:solidFill>
                <a:latin typeface="Source Serif 4"/>
                <a:ea typeface="Source Serif 4"/>
                <a:cs typeface="Source Serif 4"/>
                <a:sym typeface="Source Serif 4"/>
              </a:rPr>
              <a:t>More than 50% of adults have prediabetes or diabetes. CDC.gov</a:t>
            </a:r>
            <a:endParaRPr sz="1350" b="0" i="0" u="none" strike="noStrike" cap="none" dirty="0"/>
          </a:p>
        </p:txBody>
      </p:sp>
      <p:sp>
        <p:nvSpPr>
          <p:cNvPr id="493" name="Google Shape;493;p50"/>
          <p:cNvSpPr/>
          <p:nvPr/>
        </p:nvSpPr>
        <p:spPr>
          <a:xfrm>
            <a:off x="610195" y="3148727"/>
            <a:ext cx="13410009" cy="1323261"/>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0"/>
          <p:cNvSpPr/>
          <p:nvPr/>
        </p:nvSpPr>
        <p:spPr>
          <a:xfrm>
            <a:off x="782360" y="3259574"/>
            <a:ext cx="6356866" cy="275392"/>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504C49"/>
              </a:buClr>
              <a:buSzPts val="1350"/>
              <a:buFont typeface="Source Serif 4"/>
              <a:buNone/>
            </a:pPr>
            <a:r>
              <a:rPr lang="en-US" sz="1350" b="0" i="0" u="none" strike="noStrike" cap="none">
                <a:solidFill>
                  <a:srgbClr val="504C49"/>
                </a:solidFill>
                <a:latin typeface="Source Serif 4"/>
                <a:ea typeface="Source Serif 4"/>
                <a:cs typeface="Source Serif 4"/>
                <a:sym typeface="Source Serif 4"/>
              </a:rPr>
              <a:t>CDC (2024)</a:t>
            </a:r>
            <a:endParaRPr sz="1350" b="0" i="0" u="none" strike="noStrike" cap="none"/>
          </a:p>
        </p:txBody>
      </p:sp>
      <p:sp>
        <p:nvSpPr>
          <p:cNvPr id="495" name="Google Shape;495;p50"/>
          <p:cNvSpPr/>
          <p:nvPr/>
        </p:nvSpPr>
        <p:spPr>
          <a:xfrm>
            <a:off x="7491174" y="3259574"/>
            <a:ext cx="6356866" cy="1101566"/>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504C49"/>
              </a:buClr>
              <a:buSzPts val="1350"/>
              <a:buFont typeface="Source Serif 4"/>
              <a:buNone/>
            </a:pPr>
            <a:r>
              <a:rPr lang="en-US" sz="1350" b="0" i="0" u="none" strike="noStrike" cap="none" dirty="0">
                <a:solidFill>
                  <a:srgbClr val="504C49"/>
                </a:solidFill>
                <a:latin typeface="Source Serif 4"/>
                <a:ea typeface="Source Serif 4"/>
                <a:cs typeface="Source Serif 4"/>
                <a:sym typeface="Source Serif 4"/>
              </a:rPr>
              <a:t>Centers for Disease Control and Prevention. (2024, May 15). Diabetes and mental health. U.S. Department of Health and Human Services. Retrieved August 25, 2025, from https://www.cdc.gov/diabetes/living-with/mental-health.html</a:t>
            </a:r>
            <a:endParaRPr sz="1350" b="0" i="0" u="none" strike="noStrike" cap="none" dirty="0"/>
          </a:p>
        </p:txBody>
      </p:sp>
      <p:sp>
        <p:nvSpPr>
          <p:cNvPr id="496" name="Google Shape;496;p50"/>
          <p:cNvSpPr/>
          <p:nvPr/>
        </p:nvSpPr>
        <p:spPr>
          <a:xfrm>
            <a:off x="610195" y="4471988"/>
            <a:ext cx="13410009" cy="1047869"/>
          </a:xfrm>
          <a:prstGeom prst="rect">
            <a:avLst/>
          </a:prstGeom>
          <a:solidFill>
            <a:srgbClr val="000000">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0"/>
          <p:cNvSpPr/>
          <p:nvPr/>
        </p:nvSpPr>
        <p:spPr>
          <a:xfrm>
            <a:off x="782360" y="4582835"/>
            <a:ext cx="6356866" cy="275392"/>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504C49"/>
              </a:buClr>
              <a:buSzPts val="1350"/>
              <a:buFont typeface="Source Serif 4"/>
              <a:buNone/>
            </a:pPr>
            <a:r>
              <a:rPr lang="en-US" sz="1350" b="0" i="0" u="none" strike="noStrike" cap="none">
                <a:solidFill>
                  <a:srgbClr val="504C49"/>
                </a:solidFill>
                <a:latin typeface="Source Serif 4"/>
                <a:ea typeface="Source Serif 4"/>
                <a:cs typeface="Source Serif 4"/>
                <a:sym typeface="Source Serif 4"/>
              </a:rPr>
              <a:t>Parcha, V., Heindl, B., Kalra, R., Li, P., Gower, B., Arora, G., &amp; Arora, P. (2022)</a:t>
            </a:r>
            <a:endParaRPr sz="1350" b="0" i="0" u="none" strike="noStrike" cap="none"/>
          </a:p>
        </p:txBody>
      </p:sp>
      <p:sp>
        <p:nvSpPr>
          <p:cNvPr id="498" name="Google Shape;498;p50"/>
          <p:cNvSpPr/>
          <p:nvPr/>
        </p:nvSpPr>
        <p:spPr>
          <a:xfrm>
            <a:off x="7491174" y="4582835"/>
            <a:ext cx="6356866" cy="826175"/>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504C49"/>
              </a:buClr>
              <a:buSzPts val="1350"/>
              <a:buFont typeface="Source Serif 4"/>
              <a:buNone/>
            </a:pPr>
            <a:r>
              <a:rPr lang="en-US" sz="1350" b="0" i="0" u="none" strike="noStrike" cap="none" dirty="0">
                <a:solidFill>
                  <a:srgbClr val="504C49"/>
                </a:solidFill>
                <a:latin typeface="Source Serif 4"/>
                <a:ea typeface="Source Serif 4"/>
                <a:cs typeface="Source Serif 4"/>
                <a:sym typeface="Source Serif 4"/>
              </a:rPr>
              <a:t>Insulin resistance and cardiometabolic risk profile among nondiabetic American young adults: insights from NHANES. The Journal of Clinical Endocrinology &amp; Metabolism, 107(1), e25-e37.</a:t>
            </a:r>
            <a:endParaRPr sz="1350" b="0" i="0" u="none" strike="noStrike" cap="none" dirty="0"/>
          </a:p>
        </p:txBody>
      </p:sp>
      <p:sp>
        <p:nvSpPr>
          <p:cNvPr id="499" name="Google Shape;499;p50"/>
          <p:cNvSpPr/>
          <p:nvPr/>
        </p:nvSpPr>
        <p:spPr>
          <a:xfrm>
            <a:off x="288920" y="5519856"/>
            <a:ext cx="13410009" cy="1323261"/>
          </a:xfrm>
          <a:prstGeom prst="rect">
            <a:avLst/>
          </a:prstGeom>
          <a:solidFill>
            <a:srgbClr val="FFFFFF">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 name="Google Shape;500;p50"/>
          <p:cNvSpPr/>
          <p:nvPr/>
        </p:nvSpPr>
        <p:spPr>
          <a:xfrm>
            <a:off x="782360" y="5630704"/>
            <a:ext cx="6356866" cy="275392"/>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504C49"/>
              </a:buClr>
              <a:buSzPts val="1350"/>
              <a:buFont typeface="Source Serif 4"/>
              <a:buNone/>
            </a:pPr>
            <a:endParaRPr sz="1350" b="0" i="0" u="none" strike="noStrike" cap="none" dirty="0"/>
          </a:p>
        </p:txBody>
      </p:sp>
      <p:sp>
        <p:nvSpPr>
          <p:cNvPr id="501" name="Google Shape;501;p50"/>
          <p:cNvSpPr/>
          <p:nvPr/>
        </p:nvSpPr>
        <p:spPr>
          <a:xfrm>
            <a:off x="7491174" y="5630704"/>
            <a:ext cx="6356866" cy="1101566"/>
          </a:xfrm>
          <a:prstGeom prst="rect">
            <a:avLst/>
          </a:prstGeom>
          <a:noFill/>
          <a:ln>
            <a:noFill/>
          </a:ln>
        </p:spPr>
        <p:txBody>
          <a:bodyPr spcFirstLastPara="1" wrap="square" lIns="0" tIns="0" rIns="0" bIns="0" anchor="t" anchorCtr="0">
            <a:noAutofit/>
          </a:bodyPr>
          <a:lstStyle/>
          <a:p>
            <a:pPr lvl="0">
              <a:lnSpc>
                <a:spcPct val="159259"/>
              </a:lnSpc>
              <a:buClr>
                <a:srgbClr val="504C49"/>
              </a:buClr>
              <a:buSzPts val="1350"/>
            </a:pPr>
            <a:endParaRPr sz="1350" b="0" i="0" u="none" strike="noStrike" cap="none" dirty="0"/>
          </a:p>
        </p:txBody>
      </p:sp>
      <p:sp>
        <p:nvSpPr>
          <p:cNvPr id="502" name="Google Shape;502;p50"/>
          <p:cNvSpPr/>
          <p:nvPr/>
        </p:nvSpPr>
        <p:spPr>
          <a:xfrm>
            <a:off x="617817" y="6761322"/>
            <a:ext cx="13410008" cy="869512"/>
          </a:xfrm>
          <a:prstGeom prst="rect">
            <a:avLst/>
          </a:prstGeom>
          <a:solidFill>
            <a:srgbClr val="000000">
              <a:alpha val="392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50" dirty="0">
                <a:solidFill>
                  <a:schemeClr val="tx1">
                    <a:lumMod val="65000"/>
                    <a:lumOff val="35000"/>
                  </a:schemeClr>
                </a:solidFill>
                <a:latin typeface="Source Serif 4" panose="020B0604020202020204" charset="0"/>
                <a:ea typeface="Source Serif 4" panose="020B0604020202020204" charset="0"/>
              </a:rPr>
              <a:t>  Stanford Medicine (2025)</a:t>
            </a:r>
          </a:p>
        </p:txBody>
      </p:sp>
      <p:sp>
        <p:nvSpPr>
          <p:cNvPr id="503" name="Google Shape;503;p50"/>
          <p:cNvSpPr/>
          <p:nvPr/>
        </p:nvSpPr>
        <p:spPr>
          <a:xfrm>
            <a:off x="782360" y="5913716"/>
            <a:ext cx="6356866" cy="325874"/>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504C49"/>
              </a:buClr>
              <a:buSzPts val="1350"/>
              <a:buFont typeface="Source Serif 4"/>
              <a:buNone/>
            </a:pPr>
            <a:r>
              <a:rPr lang="en-US" sz="1350" b="0" i="1" u="none" strike="noStrike" cap="none" dirty="0" err="1">
                <a:solidFill>
                  <a:srgbClr val="504C49"/>
                </a:solidFill>
                <a:latin typeface="Source Serif 4"/>
                <a:ea typeface="Source Serif 4"/>
                <a:cs typeface="Source Serif 4"/>
                <a:sym typeface="Source Serif 4"/>
              </a:rPr>
              <a:t>V</a:t>
            </a:r>
            <a:r>
              <a:rPr lang="en-US" sz="1350" b="0" i="0" u="none" strike="noStrike" cap="none" dirty="0" err="1">
                <a:solidFill>
                  <a:srgbClr val="504C49"/>
                </a:solidFill>
                <a:latin typeface="Source Serif 4"/>
                <a:ea typeface="Source Serif 4"/>
                <a:cs typeface="Source Serif 4"/>
                <a:sym typeface="Source Serif 4"/>
              </a:rPr>
              <a:t>ancampfort</a:t>
            </a:r>
            <a:r>
              <a:rPr lang="en-US" sz="1350" b="0" i="0" u="none" strike="noStrike" cap="none" dirty="0">
                <a:solidFill>
                  <a:srgbClr val="504C49"/>
                </a:solidFill>
                <a:latin typeface="Source Serif 4"/>
                <a:ea typeface="Source Serif 4"/>
                <a:cs typeface="Source Serif 4"/>
                <a:sym typeface="Source Serif 4"/>
              </a:rPr>
              <a:t> D et al. (2015)</a:t>
            </a:r>
            <a:endParaRPr sz="1350" b="0" i="0" u="none" strike="noStrike" cap="none" dirty="0"/>
          </a:p>
        </p:txBody>
      </p:sp>
      <p:sp>
        <p:nvSpPr>
          <p:cNvPr id="504" name="Google Shape;504;p50"/>
          <p:cNvSpPr/>
          <p:nvPr/>
        </p:nvSpPr>
        <p:spPr>
          <a:xfrm>
            <a:off x="7491174" y="5764593"/>
            <a:ext cx="6356866" cy="1189372"/>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504C49"/>
              </a:buClr>
              <a:buSzPts val="1350"/>
              <a:buFont typeface="Source Serif 4"/>
              <a:buNone/>
            </a:pPr>
            <a:r>
              <a:rPr lang="en-US" sz="1350" b="0" i="0" u="none" strike="noStrike" cap="none" dirty="0">
                <a:solidFill>
                  <a:srgbClr val="504C49"/>
                </a:solidFill>
                <a:latin typeface="Source Serif 4"/>
                <a:ea typeface="Source Serif 4"/>
                <a:cs typeface="Source Serif 4"/>
                <a:sym typeface="Source Serif 4"/>
              </a:rPr>
              <a:t>Metabolic syndrome and metabolic abnormalities in bipolar disorder: a meta-analysis of prevalence rates and moderators. Am J Psychiatry. PMID: 25990361</a:t>
            </a:r>
            <a:endParaRPr sz="1350" b="0" i="0" u="none" strike="noStrike" cap="none" dirty="0"/>
          </a:p>
        </p:txBody>
      </p:sp>
      <p:sp>
        <p:nvSpPr>
          <p:cNvPr id="2" name="TextBox 1">
            <a:extLst>
              <a:ext uri="{FF2B5EF4-FFF2-40B4-BE49-F238E27FC236}">
                <a16:creationId xmlns:a16="http://schemas.microsoft.com/office/drawing/2014/main" id="{6FF5B5FC-B0E6-3F49-50E8-FA55B2558D5D}"/>
              </a:ext>
            </a:extLst>
          </p:cNvPr>
          <p:cNvSpPr txBox="1"/>
          <p:nvPr/>
        </p:nvSpPr>
        <p:spPr>
          <a:xfrm>
            <a:off x="7401696" y="6953965"/>
            <a:ext cx="6610887" cy="738664"/>
          </a:xfrm>
          <a:prstGeom prst="rect">
            <a:avLst/>
          </a:prstGeom>
          <a:noFill/>
        </p:spPr>
        <p:txBody>
          <a:bodyPr wrap="square" rtlCol="0">
            <a:spAutoFit/>
          </a:bodyPr>
          <a:lstStyle/>
          <a:p>
            <a:r>
              <a:rPr kumimoji="0" lang="en-US" sz="1350" b="0" u="none" strike="noStrike" kern="0" cap="none" spc="0" normalizeH="0" baseline="0" noProof="0" dirty="0">
                <a:ln>
                  <a:noFill/>
                </a:ln>
                <a:solidFill>
                  <a:schemeClr val="tx1">
                    <a:lumMod val="65000"/>
                    <a:lumOff val="35000"/>
                  </a:schemeClr>
                </a:solidFill>
                <a:effectLst/>
                <a:uLnTx/>
                <a:uFillTx/>
                <a:latin typeface="Source Serif 4" panose="020B0604020202020204" charset="0"/>
                <a:ea typeface="Source Serif 4" panose="020B0604020202020204" charset="0"/>
                <a:sym typeface="Arial"/>
              </a:rPr>
              <a:t>Stanford Medicine expert shares five key insights on keto therapy and mental illness</a:t>
            </a:r>
            <a:r>
              <a:rPr kumimoji="0" lang="en-US" sz="1350" b="0" i="1" u="none" strike="noStrike" kern="0" cap="none" spc="0" normalizeH="0" baseline="0" noProof="0" dirty="0">
                <a:ln>
                  <a:noFill/>
                </a:ln>
                <a:solidFill>
                  <a:schemeClr val="tx1">
                    <a:lumMod val="65000"/>
                    <a:lumOff val="35000"/>
                  </a:schemeClr>
                </a:solidFill>
                <a:effectLst/>
                <a:uLnTx/>
                <a:uFillTx/>
                <a:latin typeface="Source Serif 4" panose="020B0604020202020204" charset="0"/>
                <a:ea typeface="Source Serif 4" panose="020B0604020202020204" charset="0"/>
                <a:sym typeface="Arial"/>
              </a:rPr>
              <a:t>.</a:t>
            </a:r>
            <a:r>
              <a:rPr kumimoji="0" lang="en-US" sz="1350" b="0" i="0" u="none" strike="noStrike" kern="0" cap="none" spc="0" normalizeH="0" baseline="0" noProof="0" dirty="0">
                <a:ln>
                  <a:noFill/>
                </a:ln>
                <a:solidFill>
                  <a:schemeClr val="tx1">
                    <a:lumMod val="65000"/>
                    <a:lumOff val="35000"/>
                  </a:schemeClr>
                </a:solidFill>
                <a:effectLst/>
                <a:uLnTx/>
                <a:uFillTx/>
                <a:latin typeface="Source Serif 4" panose="020B0604020202020204" charset="0"/>
                <a:ea typeface="Source Serif 4" panose="020B0604020202020204" charset="0"/>
                <a:sym typeface="Arial"/>
              </a:rPr>
              <a:t> Stanford News</a:t>
            </a:r>
            <a:r>
              <a:rPr kumimoji="0" lang="en-US" sz="1400" b="0" i="0" u="none" strike="noStrike" kern="0" cap="none" spc="0" normalizeH="0" baseline="0" noProof="0" dirty="0">
                <a:ln>
                  <a:noFill/>
                </a:ln>
                <a:solidFill>
                  <a:schemeClr val="tx2">
                    <a:lumMod val="25000"/>
                  </a:schemeClr>
                </a:solidFill>
                <a:effectLst/>
                <a:uLnTx/>
                <a:uFillTx/>
                <a:latin typeface="Arial"/>
                <a:cs typeface="Arial"/>
                <a:sym typeface="Arial"/>
              </a:rPr>
              <a:t>. </a:t>
            </a:r>
            <a:r>
              <a:rPr kumimoji="0" lang="en-US" sz="1350" b="0" i="0" u="none" strike="noStrike" kern="0" cap="none" spc="0" normalizeH="0" baseline="0" noProof="0" dirty="0">
                <a:ln>
                  <a:noFill/>
                </a:ln>
                <a:solidFill>
                  <a:schemeClr val="tx1">
                    <a:lumMod val="65000"/>
                    <a:lumOff val="35000"/>
                  </a:schemeClr>
                </a:solidFill>
                <a:effectLst/>
                <a:uLnTx/>
                <a:uFillTx/>
                <a:latin typeface="Source Serif 4" panose="020B0604020202020204" charset="0"/>
                <a:ea typeface="Source Serif 4" panose="020B0604020202020204" charset="0"/>
                <a:sym typeface="Arial"/>
              </a:rPr>
              <a:t>https://news.stanford.edu/stories/2025/04/keto-diet-therapy-mental-illness-research</a:t>
            </a:r>
            <a:endParaRPr lang="en-CA" sz="1350" dirty="0">
              <a:solidFill>
                <a:schemeClr val="tx1">
                  <a:lumMod val="65000"/>
                  <a:lumOff val="35000"/>
                </a:schemeClr>
              </a:solidFill>
              <a:latin typeface="Source Serif 4" panose="020B0604020202020204" charset="0"/>
              <a:ea typeface="Source Serif 4" panose="020B060402020202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9" descr="preencoded.png"/>
          <p:cNvPicPr preferRelativeResize="0"/>
          <p:nvPr/>
        </p:nvPicPr>
        <p:blipFill rotWithShape="1">
          <a:blip r:embed="rId3">
            <a:alphaModFix/>
          </a:blip>
          <a:srcRect/>
          <a:stretch/>
        </p:blipFill>
        <p:spPr>
          <a:xfrm>
            <a:off x="0" y="0"/>
            <a:ext cx="14630400" cy="4252913"/>
          </a:xfrm>
          <a:prstGeom prst="rect">
            <a:avLst/>
          </a:prstGeom>
          <a:noFill/>
          <a:ln>
            <a:noFill/>
          </a:ln>
        </p:spPr>
      </p:pic>
      <p:sp>
        <p:nvSpPr>
          <p:cNvPr id="114" name="Google Shape;114;p29"/>
          <p:cNvSpPr/>
          <p:nvPr/>
        </p:nvSpPr>
        <p:spPr>
          <a:xfrm>
            <a:off x="2660809" y="5535335"/>
            <a:ext cx="9308663" cy="708779"/>
          </a:xfrm>
          <a:prstGeom prst="rect">
            <a:avLst/>
          </a:prstGeom>
          <a:noFill/>
          <a:ln>
            <a:noFill/>
          </a:ln>
        </p:spPr>
        <p:txBody>
          <a:bodyPr spcFirstLastPara="1" wrap="square" lIns="0" tIns="0" rIns="0" bIns="0" anchor="t" anchorCtr="0">
            <a:noAutofit/>
          </a:bodyPr>
          <a:lstStyle/>
          <a:p>
            <a:pPr marL="0" marR="0" lvl="0" indent="0" algn="ctr" rtl="0">
              <a:lnSpc>
                <a:spcPct val="124719"/>
              </a:lnSpc>
              <a:spcBef>
                <a:spcPts val="0"/>
              </a:spcBef>
              <a:spcAft>
                <a:spcPts val="0"/>
              </a:spcAft>
              <a:buClr>
                <a:srgbClr val="201B18"/>
              </a:buClr>
              <a:buSzPts val="4450"/>
              <a:buFont typeface="Platypi"/>
              <a:buNone/>
            </a:pPr>
            <a:r>
              <a:rPr lang="en-US" sz="4450" b="0" i="0" u="none" strike="noStrike" cap="none">
                <a:solidFill>
                  <a:srgbClr val="201B18"/>
                </a:solidFill>
                <a:latin typeface="Platypi"/>
                <a:ea typeface="Platypi"/>
                <a:cs typeface="Platypi"/>
                <a:sym typeface="Platypi"/>
              </a:rPr>
              <a:t>My Metabolic Psychiatry Journey </a:t>
            </a:r>
            <a:endParaRPr sz="4450" b="0" i="0" u="none" strike="noStrike" cap="non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0" descr="preencoded.png"/>
          <p:cNvPicPr preferRelativeResize="0"/>
          <p:nvPr/>
        </p:nvPicPr>
        <p:blipFill rotWithShape="1">
          <a:blip r:embed="rId3">
            <a:alphaModFix/>
          </a:blip>
          <a:srcRect/>
          <a:stretch/>
        </p:blipFill>
        <p:spPr>
          <a:xfrm>
            <a:off x="0" y="0"/>
            <a:ext cx="3657600" cy="8229600"/>
          </a:xfrm>
          <a:prstGeom prst="rect">
            <a:avLst/>
          </a:prstGeom>
          <a:noFill/>
          <a:ln>
            <a:noFill/>
          </a:ln>
        </p:spPr>
      </p:pic>
      <p:sp>
        <p:nvSpPr>
          <p:cNvPr id="121" name="Google Shape;121;p30"/>
          <p:cNvSpPr/>
          <p:nvPr/>
        </p:nvSpPr>
        <p:spPr>
          <a:xfrm>
            <a:off x="4451390" y="1430893"/>
            <a:ext cx="8480346"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a:solidFill>
                  <a:srgbClr val="201B18"/>
                </a:solidFill>
                <a:latin typeface="Platypi"/>
                <a:ea typeface="Platypi"/>
                <a:cs typeface="Platypi"/>
                <a:sym typeface="Platypi"/>
              </a:rPr>
              <a:t>What is Metabolic Psychiatry?</a:t>
            </a:r>
            <a:endParaRPr sz="4450" b="0" i="0" u="none" strike="noStrike" cap="none"/>
          </a:p>
        </p:txBody>
      </p:sp>
      <p:sp>
        <p:nvSpPr>
          <p:cNvPr id="122" name="Google Shape;122;p30"/>
          <p:cNvSpPr/>
          <p:nvPr/>
        </p:nvSpPr>
        <p:spPr>
          <a:xfrm>
            <a:off x="4451390" y="2479834"/>
            <a:ext cx="93852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123" name="Google Shape;123;p30"/>
          <p:cNvSpPr/>
          <p:nvPr/>
        </p:nvSpPr>
        <p:spPr>
          <a:xfrm>
            <a:off x="4451390" y="3097887"/>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 name="Google Shape;124;p30" descr="preencoded.png"/>
          <p:cNvPicPr preferRelativeResize="0"/>
          <p:nvPr/>
        </p:nvPicPr>
        <p:blipFill rotWithShape="1">
          <a:blip r:embed="rId4">
            <a:alphaModFix/>
          </a:blip>
          <a:srcRect/>
          <a:stretch/>
        </p:blipFill>
        <p:spPr>
          <a:xfrm>
            <a:off x="4536460" y="3140393"/>
            <a:ext cx="340162" cy="425291"/>
          </a:xfrm>
          <a:prstGeom prst="rect">
            <a:avLst/>
          </a:prstGeom>
          <a:noFill/>
          <a:ln>
            <a:noFill/>
          </a:ln>
        </p:spPr>
      </p:pic>
      <p:sp>
        <p:nvSpPr>
          <p:cNvPr id="125" name="Google Shape;125;p30"/>
          <p:cNvSpPr/>
          <p:nvPr/>
        </p:nvSpPr>
        <p:spPr>
          <a:xfrm>
            <a:off x="5188506" y="3175754"/>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New Approach</a:t>
            </a:r>
            <a:endParaRPr sz="2200" b="1" i="0" u="none" strike="noStrike" cap="none"/>
          </a:p>
        </p:txBody>
      </p:sp>
      <p:sp>
        <p:nvSpPr>
          <p:cNvPr id="126" name="Google Shape;126;p30"/>
          <p:cNvSpPr/>
          <p:nvPr/>
        </p:nvSpPr>
        <p:spPr>
          <a:xfrm>
            <a:off x="5188506" y="3666173"/>
            <a:ext cx="86481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Looks beyond symptoms to explore how energy systems affect the brain</a:t>
            </a:r>
            <a:endParaRPr sz="1750" i="0" u="none" strike="noStrike" cap="none">
              <a:latin typeface="Platypi"/>
              <a:ea typeface="Platypi"/>
              <a:cs typeface="Platypi"/>
              <a:sym typeface="Platypi"/>
            </a:endParaRPr>
          </a:p>
        </p:txBody>
      </p:sp>
      <p:sp>
        <p:nvSpPr>
          <p:cNvPr id="127" name="Google Shape;127;p30"/>
          <p:cNvSpPr/>
          <p:nvPr/>
        </p:nvSpPr>
        <p:spPr>
          <a:xfrm>
            <a:off x="4451390" y="4482703"/>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 name="Google Shape;128;p30" descr="preencoded.png"/>
          <p:cNvPicPr preferRelativeResize="0"/>
          <p:nvPr/>
        </p:nvPicPr>
        <p:blipFill rotWithShape="1">
          <a:blip r:embed="rId5">
            <a:alphaModFix/>
          </a:blip>
          <a:srcRect/>
          <a:stretch/>
        </p:blipFill>
        <p:spPr>
          <a:xfrm>
            <a:off x="4536460" y="4525208"/>
            <a:ext cx="340162" cy="425291"/>
          </a:xfrm>
          <a:prstGeom prst="rect">
            <a:avLst/>
          </a:prstGeom>
          <a:noFill/>
          <a:ln>
            <a:noFill/>
          </a:ln>
        </p:spPr>
      </p:pic>
      <p:sp>
        <p:nvSpPr>
          <p:cNvPr id="129" name="Google Shape;129;p30"/>
          <p:cNvSpPr/>
          <p:nvPr/>
        </p:nvSpPr>
        <p:spPr>
          <a:xfrm>
            <a:off x="5188506" y="4560570"/>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Energy Focus</a:t>
            </a:r>
            <a:endParaRPr sz="2200" b="1" i="0" u="none" strike="noStrike" cap="none"/>
          </a:p>
        </p:txBody>
      </p:sp>
      <p:sp>
        <p:nvSpPr>
          <p:cNvPr id="130" name="Google Shape;130;p30"/>
          <p:cNvSpPr/>
          <p:nvPr/>
        </p:nvSpPr>
        <p:spPr>
          <a:xfrm>
            <a:off x="5188506" y="5050988"/>
            <a:ext cx="86481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Studies how the body's energy production impacts mood and cognition</a:t>
            </a:r>
            <a:endParaRPr sz="1750" i="0" u="none" strike="noStrike" cap="none">
              <a:latin typeface="Platypi"/>
              <a:ea typeface="Platypi"/>
              <a:cs typeface="Platypi"/>
              <a:sym typeface="Platypi"/>
            </a:endParaRPr>
          </a:p>
        </p:txBody>
      </p:sp>
      <p:sp>
        <p:nvSpPr>
          <p:cNvPr id="131" name="Google Shape;131;p30"/>
          <p:cNvSpPr/>
          <p:nvPr/>
        </p:nvSpPr>
        <p:spPr>
          <a:xfrm>
            <a:off x="4451390" y="5867519"/>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 name="Google Shape;132;p30" descr="preencoded.png"/>
          <p:cNvPicPr preferRelativeResize="0"/>
          <p:nvPr/>
        </p:nvPicPr>
        <p:blipFill rotWithShape="1">
          <a:blip r:embed="rId6">
            <a:alphaModFix/>
          </a:blip>
          <a:srcRect/>
          <a:stretch/>
        </p:blipFill>
        <p:spPr>
          <a:xfrm>
            <a:off x="4536460" y="5910024"/>
            <a:ext cx="340162" cy="425291"/>
          </a:xfrm>
          <a:prstGeom prst="rect">
            <a:avLst/>
          </a:prstGeom>
          <a:noFill/>
          <a:ln>
            <a:noFill/>
          </a:ln>
        </p:spPr>
      </p:pic>
      <p:sp>
        <p:nvSpPr>
          <p:cNvPr id="133" name="Google Shape;133;p30"/>
          <p:cNvSpPr/>
          <p:nvPr/>
        </p:nvSpPr>
        <p:spPr>
          <a:xfrm>
            <a:off x="5188500" y="5945398"/>
            <a:ext cx="2989800" cy="3630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Lifestyle Integration</a:t>
            </a:r>
            <a:endParaRPr sz="2200" b="1" i="0" u="none" strike="noStrike" cap="none"/>
          </a:p>
        </p:txBody>
      </p:sp>
      <p:sp>
        <p:nvSpPr>
          <p:cNvPr id="134" name="Google Shape;134;p30"/>
          <p:cNvSpPr/>
          <p:nvPr/>
        </p:nvSpPr>
        <p:spPr>
          <a:xfrm>
            <a:off x="5188506" y="6435804"/>
            <a:ext cx="86481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Uses nutrition and lifestyle changes to support brain function</a:t>
            </a:r>
            <a:endParaRPr sz="1750" i="0" u="none" strike="noStrike" cap="none">
              <a:latin typeface="Platypi"/>
              <a:ea typeface="Platypi"/>
              <a:cs typeface="Platypi"/>
              <a:sym typeface="Platyp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1"/>
          <p:cNvSpPr/>
          <p:nvPr/>
        </p:nvSpPr>
        <p:spPr>
          <a:xfrm>
            <a:off x="793790" y="1817013"/>
            <a:ext cx="567059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a:solidFill>
                  <a:srgbClr val="201B18"/>
                </a:solidFill>
                <a:latin typeface="Platypi"/>
                <a:ea typeface="Platypi"/>
                <a:cs typeface="Platypi"/>
                <a:sym typeface="Platypi"/>
              </a:rPr>
              <a:t>Simple Definition</a:t>
            </a:r>
            <a:endParaRPr sz="4450" b="0" i="0" u="none" strike="noStrike" cap="none"/>
          </a:p>
        </p:txBody>
      </p:sp>
      <p:sp>
        <p:nvSpPr>
          <p:cNvPr id="141" name="Google Shape;141;p31"/>
          <p:cNvSpPr/>
          <p:nvPr/>
        </p:nvSpPr>
        <p:spPr>
          <a:xfrm>
            <a:off x="793790" y="2865953"/>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pic>
        <p:nvPicPr>
          <p:cNvPr id="142" name="Google Shape;142;p31" descr="preencoded.png"/>
          <p:cNvPicPr preferRelativeResize="0"/>
          <p:nvPr/>
        </p:nvPicPr>
        <p:blipFill rotWithShape="1">
          <a:blip r:embed="rId3">
            <a:alphaModFix/>
          </a:blip>
          <a:srcRect/>
          <a:stretch/>
        </p:blipFill>
        <p:spPr>
          <a:xfrm>
            <a:off x="793790" y="3484007"/>
            <a:ext cx="566976" cy="566976"/>
          </a:xfrm>
          <a:prstGeom prst="rect">
            <a:avLst/>
          </a:prstGeom>
          <a:noFill/>
          <a:ln>
            <a:noFill/>
          </a:ln>
        </p:spPr>
      </p:pic>
      <p:sp>
        <p:nvSpPr>
          <p:cNvPr id="143" name="Google Shape;143;p31"/>
          <p:cNvSpPr/>
          <p:nvPr/>
        </p:nvSpPr>
        <p:spPr>
          <a:xfrm>
            <a:off x="793790" y="4334495"/>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The Core Concept</a:t>
            </a:r>
            <a:endParaRPr sz="2200" b="1" i="0" u="none" strike="noStrike" cap="none"/>
          </a:p>
        </p:txBody>
      </p:sp>
      <p:sp>
        <p:nvSpPr>
          <p:cNvPr id="144" name="Google Shape;144;p31"/>
          <p:cNvSpPr/>
          <p:nvPr/>
        </p:nvSpPr>
        <p:spPr>
          <a:xfrm>
            <a:off x="793790" y="4824889"/>
            <a:ext cx="6379607"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b="1" i="0" u="none" strike="noStrike" cap="none">
                <a:solidFill>
                  <a:srgbClr val="504C49"/>
                </a:solidFill>
                <a:latin typeface="Platypi"/>
                <a:ea typeface="Platypi"/>
                <a:cs typeface="Platypi"/>
                <a:sym typeface="Platypi"/>
              </a:rPr>
              <a:t>Metabolic psychiatry</a:t>
            </a:r>
            <a:r>
              <a:rPr lang="en-US" sz="1750" i="0" u="none" strike="noStrike" cap="none">
                <a:solidFill>
                  <a:srgbClr val="504C49"/>
                </a:solidFill>
                <a:latin typeface="Platypi"/>
                <a:ea typeface="Platypi"/>
                <a:cs typeface="Platypi"/>
                <a:sym typeface="Platypi"/>
              </a:rPr>
              <a:t> studies the </a:t>
            </a:r>
            <a:r>
              <a:rPr lang="en-US" sz="1750" b="1" i="0" u="none" strike="noStrike" cap="none">
                <a:solidFill>
                  <a:srgbClr val="504C49"/>
                </a:solidFill>
                <a:latin typeface="Platypi"/>
                <a:ea typeface="Platypi"/>
                <a:cs typeface="Platypi"/>
                <a:sym typeface="Platypi"/>
              </a:rPr>
              <a:t>link between </a:t>
            </a:r>
            <a:r>
              <a:rPr lang="en-US" sz="1750" b="1" i="1" u="none" strike="noStrike" cap="none">
                <a:solidFill>
                  <a:srgbClr val="504C49"/>
                </a:solidFill>
                <a:latin typeface="Platypi"/>
                <a:ea typeface="Platypi"/>
                <a:cs typeface="Platypi"/>
                <a:sym typeface="Platypi"/>
              </a:rPr>
              <a:t>brain health</a:t>
            </a:r>
            <a:r>
              <a:rPr lang="en-US" sz="1750" b="1" i="0" u="none" strike="noStrike" cap="none">
                <a:solidFill>
                  <a:srgbClr val="504C49"/>
                </a:solidFill>
                <a:latin typeface="Platypi"/>
                <a:ea typeface="Platypi"/>
                <a:cs typeface="Platypi"/>
                <a:sym typeface="Platypi"/>
              </a:rPr>
              <a:t> and how the body makes and uses </a:t>
            </a:r>
            <a:r>
              <a:rPr lang="en-US" sz="1750" b="1" i="1" u="none" strike="noStrike" cap="none">
                <a:solidFill>
                  <a:srgbClr val="504C49"/>
                </a:solidFill>
                <a:latin typeface="Platypi"/>
                <a:ea typeface="Platypi"/>
                <a:cs typeface="Platypi"/>
                <a:sym typeface="Platypi"/>
              </a:rPr>
              <a:t>energy.</a:t>
            </a:r>
            <a:endParaRPr sz="1750" i="1" u="none" strike="noStrike" cap="none">
              <a:latin typeface="Platypi"/>
              <a:ea typeface="Platypi"/>
              <a:cs typeface="Platypi"/>
              <a:sym typeface="Platypi"/>
            </a:endParaRPr>
          </a:p>
        </p:txBody>
      </p:sp>
      <p:sp>
        <p:nvSpPr>
          <p:cNvPr id="145" name="Google Shape;145;p31"/>
          <p:cNvSpPr/>
          <p:nvPr/>
        </p:nvSpPr>
        <p:spPr>
          <a:xfrm>
            <a:off x="793790" y="5686782"/>
            <a:ext cx="6379607"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It aims to improve mental health through changes in metabolism</a:t>
            </a:r>
            <a:r>
              <a:rPr lang="en-US" sz="1750" b="0" i="0" u="none" strike="noStrike" cap="none">
                <a:solidFill>
                  <a:srgbClr val="504C49"/>
                </a:solidFill>
                <a:latin typeface="Arial"/>
                <a:ea typeface="Arial"/>
                <a:cs typeface="Arial"/>
                <a:sym typeface="Arial"/>
              </a:rPr>
              <a:t>.</a:t>
            </a:r>
            <a:endParaRPr sz="1750" b="0" i="0" u="none" strike="noStrike" cap="none"/>
          </a:p>
        </p:txBody>
      </p:sp>
      <p:pic>
        <p:nvPicPr>
          <p:cNvPr id="146" name="Google Shape;146;p31" descr="preencoded.png"/>
          <p:cNvPicPr preferRelativeResize="0"/>
          <p:nvPr/>
        </p:nvPicPr>
        <p:blipFill rotWithShape="1">
          <a:blip r:embed="rId4">
            <a:alphaModFix/>
          </a:blip>
          <a:srcRect/>
          <a:stretch/>
        </p:blipFill>
        <p:spPr>
          <a:xfrm>
            <a:off x="7456884" y="3484007"/>
            <a:ext cx="566976" cy="566976"/>
          </a:xfrm>
          <a:prstGeom prst="rect">
            <a:avLst/>
          </a:prstGeom>
          <a:noFill/>
          <a:ln>
            <a:noFill/>
          </a:ln>
        </p:spPr>
      </p:pic>
      <p:sp>
        <p:nvSpPr>
          <p:cNvPr id="147" name="Google Shape;147;p31"/>
          <p:cNvSpPr/>
          <p:nvPr/>
        </p:nvSpPr>
        <p:spPr>
          <a:xfrm>
            <a:off x="7456875" y="4306113"/>
            <a:ext cx="3931500" cy="442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A Whole-Body System</a:t>
            </a:r>
            <a:endParaRPr sz="2200" b="1" i="0" u="none" strike="noStrike" cap="none"/>
          </a:p>
        </p:txBody>
      </p:sp>
      <p:sp>
        <p:nvSpPr>
          <p:cNvPr id="148" name="Google Shape;148;p31"/>
          <p:cNvSpPr/>
          <p:nvPr/>
        </p:nvSpPr>
        <p:spPr>
          <a:xfrm>
            <a:off x="7456884" y="4824889"/>
            <a:ext cx="6379726"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It's not just about the mind—it's about the </a:t>
            </a:r>
            <a:r>
              <a:rPr lang="en-US" sz="1750" b="1" i="1" u="none" strike="noStrike" cap="none">
                <a:solidFill>
                  <a:srgbClr val="504C49"/>
                </a:solidFill>
                <a:latin typeface="Platypi"/>
                <a:ea typeface="Platypi"/>
                <a:cs typeface="Platypi"/>
                <a:sym typeface="Platypi"/>
              </a:rPr>
              <a:t>whole-body system</a:t>
            </a:r>
            <a:r>
              <a:rPr lang="en-US" sz="1750" i="0" u="none" strike="noStrike" cap="none">
                <a:solidFill>
                  <a:srgbClr val="504C49"/>
                </a:solidFill>
                <a:latin typeface="Platypi"/>
                <a:ea typeface="Platypi"/>
                <a:cs typeface="Platypi"/>
                <a:sym typeface="Platypi"/>
              </a:rPr>
              <a:t> that powers it.</a:t>
            </a:r>
            <a:endParaRPr sz="1750" i="0" u="none" strike="noStrike" cap="none">
              <a:latin typeface="Platypi"/>
              <a:ea typeface="Platypi"/>
              <a:cs typeface="Platypi"/>
              <a:sym typeface="Platyp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2" descr="preencoded.png"/>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155" name="Google Shape;155;p32"/>
          <p:cNvSpPr/>
          <p:nvPr/>
        </p:nvSpPr>
        <p:spPr>
          <a:xfrm>
            <a:off x="793790" y="1703546"/>
            <a:ext cx="567059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dirty="0">
                <a:solidFill>
                  <a:srgbClr val="201B18"/>
                </a:solidFill>
                <a:latin typeface="Platypi"/>
                <a:ea typeface="Platypi"/>
                <a:cs typeface="Platypi"/>
                <a:sym typeface="Platypi"/>
              </a:rPr>
              <a:t>Why It Matters</a:t>
            </a:r>
            <a:endParaRPr sz="4450" b="0" i="0" u="none" strike="noStrike" cap="none" dirty="0"/>
          </a:p>
        </p:txBody>
      </p:sp>
      <p:sp>
        <p:nvSpPr>
          <p:cNvPr id="156" name="Google Shape;156;p32"/>
          <p:cNvSpPr/>
          <p:nvPr/>
        </p:nvSpPr>
        <p:spPr>
          <a:xfrm>
            <a:off x="793790" y="2752487"/>
            <a:ext cx="93852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pic>
        <p:nvPicPr>
          <p:cNvPr id="157" name="Google Shape;157;p32" descr="preencoded.png"/>
          <p:cNvPicPr preferRelativeResize="0"/>
          <p:nvPr/>
        </p:nvPicPr>
        <p:blipFill rotWithShape="1">
          <a:blip r:embed="rId4">
            <a:alphaModFix/>
          </a:blip>
          <a:srcRect/>
          <a:stretch/>
        </p:blipFill>
        <p:spPr>
          <a:xfrm>
            <a:off x="793790" y="3370540"/>
            <a:ext cx="566976" cy="566976"/>
          </a:xfrm>
          <a:prstGeom prst="rect">
            <a:avLst/>
          </a:prstGeom>
          <a:noFill/>
          <a:ln>
            <a:noFill/>
          </a:ln>
        </p:spPr>
      </p:pic>
      <p:sp>
        <p:nvSpPr>
          <p:cNvPr id="158" name="Google Shape;158;p32"/>
          <p:cNvSpPr/>
          <p:nvPr/>
        </p:nvSpPr>
        <p:spPr>
          <a:xfrm>
            <a:off x="739650" y="4221013"/>
            <a:ext cx="30477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sng" strike="noStrike" cap="none">
                <a:solidFill>
                  <a:srgbClr val="504C49"/>
                </a:solidFill>
                <a:latin typeface="Platypi"/>
                <a:ea typeface="Platypi"/>
                <a:cs typeface="Platypi"/>
                <a:sym typeface="Platypi"/>
              </a:rPr>
              <a:t>Metabolic Problems</a:t>
            </a:r>
            <a:endParaRPr sz="2200" b="1" i="0" u="sng" strike="noStrike" cap="none"/>
          </a:p>
        </p:txBody>
      </p:sp>
      <p:sp>
        <p:nvSpPr>
          <p:cNvPr id="159" name="Google Shape;159;p32"/>
          <p:cNvSpPr/>
          <p:nvPr/>
        </p:nvSpPr>
        <p:spPr>
          <a:xfrm>
            <a:off x="793790" y="4779722"/>
            <a:ext cx="2939400" cy="1451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Many mental health issues often come </a:t>
            </a:r>
            <a:r>
              <a:rPr lang="en-US" sz="1750" u="none" strike="noStrike" cap="none" dirty="0">
                <a:solidFill>
                  <a:srgbClr val="504C49"/>
                </a:solidFill>
                <a:latin typeface="Platypi"/>
                <a:ea typeface="Platypi"/>
                <a:cs typeface="Platypi"/>
                <a:sym typeface="Platypi"/>
              </a:rPr>
              <a:t>with </a:t>
            </a:r>
            <a:r>
              <a:rPr lang="en-US" sz="1750" b="1" u="none" strike="noStrike" cap="none" dirty="0">
                <a:solidFill>
                  <a:srgbClr val="504C49"/>
                </a:solidFill>
                <a:latin typeface="Platypi"/>
                <a:ea typeface="Platypi"/>
                <a:cs typeface="Platypi"/>
                <a:sym typeface="Platypi"/>
              </a:rPr>
              <a:t>insulin resistance</a:t>
            </a:r>
            <a:r>
              <a:rPr lang="en-US" sz="1750" u="none" strike="noStrike" cap="none" dirty="0">
                <a:solidFill>
                  <a:srgbClr val="504C49"/>
                </a:solidFill>
                <a:latin typeface="Platypi"/>
                <a:ea typeface="Platypi"/>
                <a:cs typeface="Platypi"/>
                <a:sym typeface="Platypi"/>
              </a:rPr>
              <a:t> and</a:t>
            </a:r>
            <a:r>
              <a:rPr lang="en-US" sz="1750" b="1" u="none" strike="noStrike" cap="none" dirty="0">
                <a:solidFill>
                  <a:srgbClr val="504C49"/>
                </a:solidFill>
                <a:latin typeface="Platypi"/>
                <a:ea typeface="Platypi"/>
                <a:cs typeface="Platypi"/>
                <a:sym typeface="Platypi"/>
              </a:rPr>
              <a:t> chronic inflammation</a:t>
            </a:r>
            <a:endParaRPr sz="1750" b="1" u="none" strike="noStrike" cap="none" dirty="0">
              <a:latin typeface="Platypi"/>
              <a:ea typeface="Platypi"/>
              <a:cs typeface="Platypi"/>
              <a:sym typeface="Platypi"/>
            </a:endParaRPr>
          </a:p>
        </p:txBody>
      </p:sp>
      <p:pic>
        <p:nvPicPr>
          <p:cNvPr id="160" name="Google Shape;160;p32" descr="preencoded.png"/>
          <p:cNvPicPr preferRelativeResize="0"/>
          <p:nvPr/>
        </p:nvPicPr>
        <p:blipFill rotWithShape="1">
          <a:blip r:embed="rId5">
            <a:alphaModFix/>
          </a:blip>
          <a:srcRect/>
          <a:stretch/>
        </p:blipFill>
        <p:spPr>
          <a:xfrm>
            <a:off x="4016693" y="3370540"/>
            <a:ext cx="566976" cy="566976"/>
          </a:xfrm>
          <a:prstGeom prst="rect">
            <a:avLst/>
          </a:prstGeom>
          <a:noFill/>
          <a:ln>
            <a:noFill/>
          </a:ln>
        </p:spPr>
      </p:pic>
      <p:sp>
        <p:nvSpPr>
          <p:cNvPr id="161" name="Google Shape;161;p32"/>
          <p:cNvSpPr/>
          <p:nvPr/>
        </p:nvSpPr>
        <p:spPr>
          <a:xfrm>
            <a:off x="4016701" y="4221034"/>
            <a:ext cx="3154200" cy="498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sng" strike="noStrike" cap="none">
                <a:solidFill>
                  <a:srgbClr val="504C49"/>
                </a:solidFill>
                <a:latin typeface="Platypi"/>
                <a:ea typeface="Platypi"/>
                <a:cs typeface="Platypi"/>
                <a:sym typeface="Platypi"/>
              </a:rPr>
              <a:t>Common Correlation</a:t>
            </a:r>
            <a:endParaRPr sz="2200" b="1" i="0" u="sng" strike="noStrike" cap="none"/>
          </a:p>
        </p:txBody>
      </p:sp>
      <p:sp>
        <p:nvSpPr>
          <p:cNvPr id="162" name="Google Shape;162;p32"/>
          <p:cNvSpPr/>
          <p:nvPr/>
        </p:nvSpPr>
        <p:spPr>
          <a:xfrm>
            <a:off x="4016693" y="4711422"/>
            <a:ext cx="2939415" cy="181451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Seen in mental illness such as depression, bipolar, ADHD, schizophrenia and neurodegenerative disorders like dementia</a:t>
            </a:r>
            <a:endParaRPr sz="1750" i="0" u="none" strike="noStrike" cap="none" dirty="0">
              <a:latin typeface="Platypi"/>
              <a:ea typeface="Platypi"/>
              <a:cs typeface="Platypi"/>
              <a:sym typeface="Platypi"/>
            </a:endParaRPr>
          </a:p>
        </p:txBody>
      </p:sp>
      <p:pic>
        <p:nvPicPr>
          <p:cNvPr id="163" name="Google Shape;163;p32" descr="preencoded.png"/>
          <p:cNvPicPr preferRelativeResize="0"/>
          <p:nvPr/>
        </p:nvPicPr>
        <p:blipFill rotWithShape="1">
          <a:blip r:embed="rId6">
            <a:alphaModFix/>
          </a:blip>
          <a:srcRect/>
          <a:stretch/>
        </p:blipFill>
        <p:spPr>
          <a:xfrm>
            <a:off x="7239595" y="3370540"/>
            <a:ext cx="566976" cy="566976"/>
          </a:xfrm>
          <a:prstGeom prst="rect">
            <a:avLst/>
          </a:prstGeom>
          <a:noFill/>
          <a:ln>
            <a:noFill/>
          </a:ln>
        </p:spPr>
      </p:pic>
      <p:sp>
        <p:nvSpPr>
          <p:cNvPr id="164" name="Google Shape;164;p32"/>
          <p:cNvSpPr/>
          <p:nvPr/>
        </p:nvSpPr>
        <p:spPr>
          <a:xfrm>
            <a:off x="7315200" y="4221013"/>
            <a:ext cx="3047700" cy="498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sng" strike="noStrike" cap="none" dirty="0">
                <a:solidFill>
                  <a:srgbClr val="504C49"/>
                </a:solidFill>
                <a:latin typeface="Platypi"/>
                <a:ea typeface="Platypi"/>
                <a:cs typeface="Platypi"/>
                <a:sym typeface="Platypi"/>
              </a:rPr>
              <a:t>Treatment Approach</a:t>
            </a:r>
            <a:endParaRPr sz="2200" b="1" i="0" u="sng" strike="noStrike" cap="none" dirty="0"/>
          </a:p>
        </p:txBody>
      </p:sp>
      <p:sp>
        <p:nvSpPr>
          <p:cNvPr id="165" name="Google Shape;165;p32"/>
          <p:cNvSpPr/>
          <p:nvPr/>
        </p:nvSpPr>
        <p:spPr>
          <a:xfrm>
            <a:off x="7347941" y="4679114"/>
            <a:ext cx="2939415" cy="181451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b="1" i="0" u="none" strike="noStrike" cap="none" dirty="0">
                <a:solidFill>
                  <a:srgbClr val="504C49"/>
                </a:solidFill>
                <a:latin typeface="Platypi"/>
                <a:ea typeface="Platypi"/>
                <a:cs typeface="Platypi"/>
                <a:sym typeface="Platypi"/>
              </a:rPr>
              <a:t>Addressing metabolic issues </a:t>
            </a:r>
            <a:r>
              <a:rPr lang="en-US" sz="1750" i="0" u="none" strike="noStrike" cap="none" dirty="0">
                <a:solidFill>
                  <a:srgbClr val="504C49"/>
                </a:solidFill>
                <a:latin typeface="Platypi"/>
                <a:ea typeface="Platypi"/>
                <a:cs typeface="Platypi"/>
                <a:sym typeface="Platypi"/>
              </a:rPr>
              <a:t>may reduce mental health symptoms by improving the energy system of the body and brain.</a:t>
            </a:r>
            <a:endParaRPr sz="1750" i="0" u="none" strike="noStrike" cap="none" dirty="0">
              <a:latin typeface="Platypi"/>
              <a:ea typeface="Platypi"/>
              <a:cs typeface="Platypi"/>
              <a:sym typeface="Platyp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3" descr="preencoded.png"/>
          <p:cNvPicPr preferRelativeResize="0"/>
          <p:nvPr/>
        </p:nvPicPr>
        <p:blipFill rotWithShape="1">
          <a:blip r:embed="rId3">
            <a:alphaModFix/>
          </a:blip>
          <a:srcRect/>
          <a:stretch/>
        </p:blipFill>
        <p:spPr>
          <a:xfrm>
            <a:off x="0" y="0"/>
            <a:ext cx="14630400" cy="2835235"/>
          </a:xfrm>
          <a:prstGeom prst="rect">
            <a:avLst/>
          </a:prstGeom>
          <a:noFill/>
          <a:ln>
            <a:noFill/>
          </a:ln>
        </p:spPr>
      </p:pic>
      <p:sp>
        <p:nvSpPr>
          <p:cNvPr id="172" name="Google Shape;172;p33"/>
          <p:cNvSpPr/>
          <p:nvPr/>
        </p:nvSpPr>
        <p:spPr>
          <a:xfrm>
            <a:off x="793790" y="3518178"/>
            <a:ext cx="926723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a:solidFill>
                  <a:srgbClr val="201B18"/>
                </a:solidFill>
                <a:latin typeface="Platypi"/>
                <a:ea typeface="Platypi"/>
                <a:cs typeface="Platypi"/>
                <a:sym typeface="Platypi"/>
              </a:rPr>
              <a:t>Metabolism + Brain – Quick Stats</a:t>
            </a:r>
            <a:endParaRPr sz="4450" b="0" i="0" u="none" strike="noStrike" cap="none"/>
          </a:p>
        </p:txBody>
      </p:sp>
      <p:sp>
        <p:nvSpPr>
          <p:cNvPr id="173" name="Google Shape;173;p33"/>
          <p:cNvSpPr/>
          <p:nvPr/>
        </p:nvSpPr>
        <p:spPr>
          <a:xfrm>
            <a:off x="793790" y="4567118"/>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174" name="Google Shape;174;p33"/>
          <p:cNvSpPr/>
          <p:nvPr/>
        </p:nvSpPr>
        <p:spPr>
          <a:xfrm>
            <a:off x="793790" y="5719719"/>
            <a:ext cx="4158600" cy="74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5850"/>
              <a:buFont typeface="Platypi"/>
              <a:buNone/>
            </a:pPr>
            <a:r>
              <a:rPr lang="en-US" sz="5850" b="0" i="0" u="none" strike="noStrike" cap="none">
                <a:solidFill>
                  <a:srgbClr val="504C49"/>
                </a:solidFill>
                <a:latin typeface="Platypi"/>
                <a:ea typeface="Platypi"/>
                <a:cs typeface="Platypi"/>
                <a:sym typeface="Platypi"/>
              </a:rPr>
              <a:t>2-3x</a:t>
            </a:r>
            <a:endParaRPr sz="5850" b="0" i="0" u="none" strike="noStrike" cap="none"/>
          </a:p>
        </p:txBody>
      </p:sp>
      <p:sp>
        <p:nvSpPr>
          <p:cNvPr id="175" name="Google Shape;175;p33"/>
          <p:cNvSpPr/>
          <p:nvPr/>
        </p:nvSpPr>
        <p:spPr>
          <a:xfrm>
            <a:off x="1309620" y="5147728"/>
            <a:ext cx="2835300" cy="3543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Depression Risk</a:t>
            </a:r>
            <a:endParaRPr sz="2200" b="1" i="0" u="none" strike="noStrike" cap="none"/>
          </a:p>
        </p:txBody>
      </p:sp>
      <p:sp>
        <p:nvSpPr>
          <p:cNvPr id="176" name="Google Shape;176;p33"/>
          <p:cNvSpPr/>
          <p:nvPr/>
        </p:nvSpPr>
        <p:spPr>
          <a:xfrm>
            <a:off x="793790" y="6820733"/>
            <a:ext cx="4158615" cy="725805"/>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Higher risk in people with type 2 diabetes</a:t>
            </a:r>
            <a:endParaRPr sz="1750" i="0" u="none" strike="noStrike" cap="none">
              <a:latin typeface="Platypi"/>
              <a:ea typeface="Platypi"/>
              <a:cs typeface="Platypi"/>
              <a:sym typeface="Platypi"/>
            </a:endParaRPr>
          </a:p>
        </p:txBody>
      </p:sp>
      <p:sp>
        <p:nvSpPr>
          <p:cNvPr id="177" name="Google Shape;177;p33"/>
          <p:cNvSpPr/>
          <p:nvPr/>
        </p:nvSpPr>
        <p:spPr>
          <a:xfrm>
            <a:off x="5235893" y="5787107"/>
            <a:ext cx="4158600" cy="74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5850"/>
              <a:buFont typeface="Platypi"/>
              <a:buNone/>
            </a:pPr>
            <a:r>
              <a:rPr lang="en-US" sz="5850">
                <a:solidFill>
                  <a:srgbClr val="504C49"/>
                </a:solidFill>
                <a:latin typeface="Platypi"/>
                <a:ea typeface="Platypi"/>
                <a:cs typeface="Platypi"/>
                <a:sym typeface="Platypi"/>
              </a:rPr>
              <a:t>&gt; 40</a:t>
            </a:r>
            <a:r>
              <a:rPr lang="en-US" sz="5850" b="0" i="0" u="none" strike="noStrike" cap="none">
                <a:solidFill>
                  <a:srgbClr val="504C49"/>
                </a:solidFill>
                <a:latin typeface="Platypi"/>
                <a:ea typeface="Platypi"/>
                <a:cs typeface="Platypi"/>
                <a:sym typeface="Platypi"/>
              </a:rPr>
              <a:t>%</a:t>
            </a:r>
            <a:endParaRPr sz="5850" b="0" i="0" u="none" strike="noStrike" cap="none"/>
          </a:p>
        </p:txBody>
      </p:sp>
      <p:sp>
        <p:nvSpPr>
          <p:cNvPr id="178" name="Google Shape;178;p33"/>
          <p:cNvSpPr/>
          <p:nvPr/>
        </p:nvSpPr>
        <p:spPr>
          <a:xfrm>
            <a:off x="5897586" y="5147703"/>
            <a:ext cx="2835300" cy="3543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Metabolic Issues</a:t>
            </a:r>
            <a:endParaRPr sz="2200" b="1" i="0" u="none" strike="noStrike" cap="none"/>
          </a:p>
        </p:txBody>
      </p:sp>
      <p:sp>
        <p:nvSpPr>
          <p:cNvPr id="179" name="Google Shape;179;p33"/>
          <p:cNvSpPr/>
          <p:nvPr/>
        </p:nvSpPr>
        <p:spPr>
          <a:xfrm>
            <a:off x="5235893" y="6820733"/>
            <a:ext cx="4158615" cy="725805"/>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Of people with serious mental illness have metabolic dysfunction</a:t>
            </a:r>
            <a:endParaRPr sz="1750" i="0" u="none" strike="noStrike" cap="none">
              <a:latin typeface="Platypi"/>
              <a:ea typeface="Platypi"/>
              <a:cs typeface="Platypi"/>
              <a:sym typeface="Platypi"/>
            </a:endParaRPr>
          </a:p>
        </p:txBody>
      </p:sp>
      <p:sp>
        <p:nvSpPr>
          <p:cNvPr id="180" name="Google Shape;180;p33"/>
          <p:cNvSpPr/>
          <p:nvPr/>
        </p:nvSpPr>
        <p:spPr>
          <a:xfrm>
            <a:off x="9677995" y="5787119"/>
            <a:ext cx="4158600" cy="748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5850"/>
              <a:buFont typeface="Platypi"/>
              <a:buNone/>
            </a:pPr>
            <a:r>
              <a:rPr lang="en-US" sz="5850">
                <a:solidFill>
                  <a:srgbClr val="504C49"/>
                </a:solidFill>
                <a:latin typeface="Platypi"/>
                <a:ea typeface="Platypi"/>
                <a:cs typeface="Platypi"/>
                <a:sym typeface="Platypi"/>
              </a:rPr>
              <a:t>4</a:t>
            </a:r>
            <a:r>
              <a:rPr lang="en-US" sz="5850" b="0" i="0" u="none" strike="noStrike" cap="none">
                <a:solidFill>
                  <a:srgbClr val="504C49"/>
                </a:solidFill>
                <a:latin typeface="Platypi"/>
                <a:ea typeface="Platypi"/>
                <a:cs typeface="Platypi"/>
                <a:sym typeface="Platypi"/>
              </a:rPr>
              <a:t> in </a:t>
            </a:r>
            <a:r>
              <a:rPr lang="en-US" sz="5850">
                <a:solidFill>
                  <a:srgbClr val="504C49"/>
                </a:solidFill>
                <a:latin typeface="Platypi"/>
                <a:ea typeface="Platypi"/>
                <a:cs typeface="Platypi"/>
                <a:sym typeface="Platypi"/>
              </a:rPr>
              <a:t>10</a:t>
            </a:r>
            <a:endParaRPr sz="5850" b="0" i="0" u="none" strike="noStrike" cap="none"/>
          </a:p>
        </p:txBody>
      </p:sp>
      <p:sp>
        <p:nvSpPr>
          <p:cNvPr id="181" name="Google Shape;181;p33"/>
          <p:cNvSpPr/>
          <p:nvPr/>
        </p:nvSpPr>
        <p:spPr>
          <a:xfrm>
            <a:off x="10339638" y="5181415"/>
            <a:ext cx="2835300" cy="3543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Insulin Resistance</a:t>
            </a:r>
            <a:endParaRPr sz="2200" b="1" i="0" u="none" strike="noStrike" cap="none"/>
          </a:p>
        </p:txBody>
      </p:sp>
      <p:sp>
        <p:nvSpPr>
          <p:cNvPr id="182" name="Google Shape;182;p33"/>
          <p:cNvSpPr/>
          <p:nvPr/>
        </p:nvSpPr>
        <p:spPr>
          <a:xfrm>
            <a:off x="9677995" y="6820733"/>
            <a:ext cx="4158600" cy="363000"/>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504C49"/>
              </a:buClr>
              <a:buSzPts val="1750"/>
              <a:buFont typeface="Arial"/>
              <a:buNone/>
            </a:pPr>
            <a:r>
              <a:rPr lang="en-US" sz="1750">
                <a:solidFill>
                  <a:srgbClr val="504C49"/>
                </a:solidFill>
                <a:latin typeface="Platypi"/>
                <a:ea typeface="Platypi"/>
                <a:cs typeface="Platypi"/>
                <a:sym typeface="Platypi"/>
              </a:rPr>
              <a:t>Young a</a:t>
            </a:r>
            <a:r>
              <a:rPr lang="en-US" sz="1750" i="0" u="none" strike="noStrike" cap="none">
                <a:solidFill>
                  <a:srgbClr val="504C49"/>
                </a:solidFill>
                <a:latin typeface="Platypi"/>
                <a:ea typeface="Platypi"/>
                <a:cs typeface="Platypi"/>
                <a:sym typeface="Platypi"/>
              </a:rPr>
              <a:t>dults have it—even if not diabetic or </a:t>
            </a:r>
            <a:r>
              <a:rPr lang="en-US" sz="1750">
                <a:solidFill>
                  <a:srgbClr val="504C49"/>
                </a:solidFill>
                <a:latin typeface="Platypi"/>
                <a:ea typeface="Platypi"/>
                <a:cs typeface="Platypi"/>
                <a:sym typeface="Platypi"/>
              </a:rPr>
              <a:t>obese</a:t>
            </a:r>
            <a:endParaRPr sz="1750" i="0" u="none" strike="noStrike" cap="none">
              <a:latin typeface="Platypi"/>
              <a:ea typeface="Platypi"/>
              <a:cs typeface="Platypi"/>
              <a:sym typeface="Platyp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4" descr="preencoded.png"/>
          <p:cNvPicPr preferRelativeResize="0"/>
          <p:nvPr/>
        </p:nvPicPr>
        <p:blipFill rotWithShape="1">
          <a:blip r:embed="rId3">
            <a:alphaModFix/>
          </a:blip>
          <a:srcRect/>
          <a:stretch/>
        </p:blipFill>
        <p:spPr>
          <a:xfrm>
            <a:off x="0" y="0"/>
            <a:ext cx="3657600" cy="8229600"/>
          </a:xfrm>
          <a:prstGeom prst="rect">
            <a:avLst/>
          </a:prstGeom>
          <a:noFill/>
          <a:ln>
            <a:noFill/>
          </a:ln>
        </p:spPr>
      </p:pic>
      <p:sp>
        <p:nvSpPr>
          <p:cNvPr id="189" name="Google Shape;189;p34"/>
          <p:cNvSpPr/>
          <p:nvPr/>
        </p:nvSpPr>
        <p:spPr>
          <a:xfrm>
            <a:off x="4451390" y="1068110"/>
            <a:ext cx="6762988"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a:solidFill>
                  <a:srgbClr val="201B18"/>
                </a:solidFill>
                <a:latin typeface="Platypi"/>
                <a:ea typeface="Platypi"/>
                <a:cs typeface="Platypi"/>
                <a:sym typeface="Platypi"/>
              </a:rPr>
              <a:t>The Science – Simplified</a:t>
            </a:r>
            <a:endParaRPr sz="4450" b="0" i="0" u="none" strike="noStrike" cap="none"/>
          </a:p>
        </p:txBody>
      </p:sp>
      <p:sp>
        <p:nvSpPr>
          <p:cNvPr id="190" name="Google Shape;190;p34"/>
          <p:cNvSpPr/>
          <p:nvPr/>
        </p:nvSpPr>
        <p:spPr>
          <a:xfrm>
            <a:off x="4451390" y="2117050"/>
            <a:ext cx="93852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191" name="Google Shape;191;p34"/>
          <p:cNvSpPr/>
          <p:nvPr/>
        </p:nvSpPr>
        <p:spPr>
          <a:xfrm>
            <a:off x="9128760" y="2735104"/>
            <a:ext cx="30480" cy="4426268"/>
          </a:xfrm>
          <a:prstGeom prst="roundRect">
            <a:avLst>
              <a:gd name="adj" fmla="val 111628"/>
            </a:avLst>
          </a:prstGeom>
          <a:solidFill>
            <a:srgbClr val="D8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4"/>
          <p:cNvSpPr/>
          <p:nvPr/>
        </p:nvSpPr>
        <p:spPr>
          <a:xfrm>
            <a:off x="8238887" y="2975015"/>
            <a:ext cx="680442" cy="30480"/>
          </a:xfrm>
          <a:prstGeom prst="roundRect">
            <a:avLst>
              <a:gd name="adj" fmla="val 111628"/>
            </a:avLst>
          </a:prstGeom>
          <a:solidFill>
            <a:srgbClr val="D8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4"/>
          <p:cNvSpPr/>
          <p:nvPr/>
        </p:nvSpPr>
        <p:spPr>
          <a:xfrm>
            <a:off x="8888849" y="2735104"/>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4"/>
          <p:cNvSpPr/>
          <p:nvPr/>
        </p:nvSpPr>
        <p:spPr>
          <a:xfrm>
            <a:off x="8973919" y="2777609"/>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650"/>
              <a:buFont typeface="Platypi"/>
              <a:buNone/>
            </a:pPr>
            <a:r>
              <a:rPr lang="en-US" sz="2650" b="0" i="0" u="none" strike="noStrike" cap="none">
                <a:solidFill>
                  <a:srgbClr val="504C49"/>
                </a:solidFill>
                <a:latin typeface="Platypi"/>
                <a:ea typeface="Platypi"/>
                <a:cs typeface="Platypi"/>
                <a:sym typeface="Platypi"/>
              </a:rPr>
              <a:t>1</a:t>
            </a:r>
            <a:endParaRPr sz="2650" b="0" i="0" u="none" strike="noStrike" cap="none"/>
          </a:p>
        </p:txBody>
      </p:sp>
      <p:sp>
        <p:nvSpPr>
          <p:cNvPr id="195" name="Google Shape;195;p34"/>
          <p:cNvSpPr/>
          <p:nvPr/>
        </p:nvSpPr>
        <p:spPr>
          <a:xfrm>
            <a:off x="5174694" y="2812971"/>
            <a:ext cx="2835235" cy="354330"/>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Brain Power</a:t>
            </a:r>
            <a:endParaRPr sz="2200" b="1" i="0" u="none" strike="noStrike" cap="none"/>
          </a:p>
        </p:txBody>
      </p:sp>
      <p:sp>
        <p:nvSpPr>
          <p:cNvPr id="196" name="Google Shape;196;p34"/>
          <p:cNvSpPr/>
          <p:nvPr/>
        </p:nvSpPr>
        <p:spPr>
          <a:xfrm>
            <a:off x="4451390" y="3303389"/>
            <a:ext cx="3558540" cy="362903"/>
          </a:xfrm>
          <a:prstGeom prst="rect">
            <a:avLst/>
          </a:prstGeom>
          <a:noFill/>
          <a:ln>
            <a:noFill/>
          </a:ln>
        </p:spPr>
        <p:txBody>
          <a:bodyPr spcFirstLastPara="1" wrap="square" lIns="0" tIns="0" rIns="0" bIns="0" anchor="t" anchorCtr="0">
            <a:noAutofit/>
          </a:bodyPr>
          <a:lstStyle/>
          <a:p>
            <a:pPr marL="0" marR="0" lvl="0" indent="0" algn="r"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The brain </a:t>
            </a:r>
            <a:r>
              <a:rPr lang="en-US" sz="1750" dirty="0">
                <a:solidFill>
                  <a:srgbClr val="504C49"/>
                </a:solidFill>
                <a:latin typeface="Platypi"/>
                <a:ea typeface="Platypi"/>
                <a:cs typeface="Platypi"/>
                <a:sym typeface="Platypi"/>
              </a:rPr>
              <a:t>u</a:t>
            </a:r>
            <a:r>
              <a:rPr lang="en-US" sz="1750" i="0" u="none" strike="noStrike" cap="none" dirty="0">
                <a:solidFill>
                  <a:srgbClr val="504C49"/>
                </a:solidFill>
                <a:latin typeface="Platypi"/>
                <a:ea typeface="Platypi"/>
                <a:cs typeface="Platypi"/>
                <a:sym typeface="Platypi"/>
              </a:rPr>
              <a:t>ses </a:t>
            </a:r>
            <a:r>
              <a:rPr lang="en-US" sz="1750" dirty="0">
                <a:solidFill>
                  <a:srgbClr val="504C49"/>
                </a:solidFill>
                <a:latin typeface="Platypi"/>
                <a:ea typeface="Platypi"/>
                <a:cs typeface="Platypi"/>
                <a:sym typeface="Platypi"/>
              </a:rPr>
              <a:t>roughly </a:t>
            </a:r>
          </a:p>
          <a:p>
            <a:pPr marL="0" marR="0" lvl="0" indent="0" algn="r" rtl="0">
              <a:lnSpc>
                <a:spcPct val="162857"/>
              </a:lnSpc>
              <a:spcBef>
                <a:spcPts val="0"/>
              </a:spcBef>
              <a:spcAft>
                <a:spcPts val="0"/>
              </a:spcAft>
              <a:buClr>
                <a:srgbClr val="504C49"/>
              </a:buClr>
              <a:buSzPts val="1750"/>
              <a:buFont typeface="Arial"/>
              <a:buNone/>
            </a:pPr>
            <a:r>
              <a:rPr lang="en-US" sz="1750" b="1" i="0" u="none" strike="noStrike" cap="none" dirty="0">
                <a:solidFill>
                  <a:srgbClr val="504C49"/>
                </a:solidFill>
                <a:latin typeface="Platypi"/>
                <a:ea typeface="Platypi"/>
                <a:cs typeface="Platypi"/>
                <a:sym typeface="Platypi"/>
              </a:rPr>
              <a:t>20%</a:t>
            </a:r>
            <a:r>
              <a:rPr lang="en-US" sz="1750" i="0" u="none" strike="noStrike" cap="none" dirty="0">
                <a:solidFill>
                  <a:srgbClr val="504C49"/>
                </a:solidFill>
                <a:latin typeface="Platypi"/>
                <a:ea typeface="Platypi"/>
                <a:cs typeface="Platypi"/>
                <a:sym typeface="Platypi"/>
              </a:rPr>
              <a:t> of our energy</a:t>
            </a:r>
            <a:endParaRPr sz="1750" i="0" u="none" strike="noStrike" cap="none" dirty="0">
              <a:latin typeface="Platypi"/>
              <a:ea typeface="Platypi"/>
              <a:cs typeface="Platypi"/>
              <a:sym typeface="Platypi"/>
            </a:endParaRPr>
          </a:p>
        </p:txBody>
      </p:sp>
      <p:sp>
        <p:nvSpPr>
          <p:cNvPr id="197" name="Google Shape;197;p34"/>
          <p:cNvSpPr/>
          <p:nvPr/>
        </p:nvSpPr>
        <p:spPr>
          <a:xfrm>
            <a:off x="9368671" y="4335899"/>
            <a:ext cx="680442" cy="30480"/>
          </a:xfrm>
          <a:prstGeom prst="roundRect">
            <a:avLst>
              <a:gd name="adj" fmla="val 111628"/>
            </a:avLst>
          </a:prstGeom>
          <a:solidFill>
            <a:srgbClr val="D8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4"/>
          <p:cNvSpPr/>
          <p:nvPr/>
        </p:nvSpPr>
        <p:spPr>
          <a:xfrm>
            <a:off x="8888849" y="4095988"/>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4"/>
          <p:cNvSpPr/>
          <p:nvPr/>
        </p:nvSpPr>
        <p:spPr>
          <a:xfrm>
            <a:off x="8973919" y="4138493"/>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650"/>
              <a:buFont typeface="Platypi"/>
              <a:buNone/>
            </a:pPr>
            <a:r>
              <a:rPr lang="en-US" sz="2650" b="0" i="0" u="none" strike="noStrike" cap="none">
                <a:solidFill>
                  <a:srgbClr val="504C49"/>
                </a:solidFill>
                <a:latin typeface="Platypi"/>
                <a:ea typeface="Platypi"/>
                <a:cs typeface="Platypi"/>
                <a:sym typeface="Platypi"/>
              </a:rPr>
              <a:t>2</a:t>
            </a:r>
            <a:endParaRPr sz="2650" b="0" i="0" u="none" strike="noStrike" cap="none"/>
          </a:p>
        </p:txBody>
      </p:sp>
      <p:sp>
        <p:nvSpPr>
          <p:cNvPr id="200" name="Google Shape;200;p34"/>
          <p:cNvSpPr/>
          <p:nvPr/>
        </p:nvSpPr>
        <p:spPr>
          <a:xfrm>
            <a:off x="10258550" y="4095986"/>
            <a:ext cx="3210300" cy="510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Energy Dysregulation</a:t>
            </a:r>
            <a:endParaRPr sz="2200" b="1" i="0" u="none" strike="noStrike" cap="none"/>
          </a:p>
        </p:txBody>
      </p:sp>
      <p:sp>
        <p:nvSpPr>
          <p:cNvPr id="201" name="Google Shape;201;p34"/>
          <p:cNvSpPr/>
          <p:nvPr/>
        </p:nvSpPr>
        <p:spPr>
          <a:xfrm>
            <a:off x="10278070" y="4664273"/>
            <a:ext cx="3558540"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dirty="0">
                <a:solidFill>
                  <a:srgbClr val="504C49"/>
                </a:solidFill>
                <a:latin typeface="Platypi"/>
                <a:ea typeface="Platypi"/>
                <a:cs typeface="Platypi"/>
                <a:sym typeface="Platypi"/>
              </a:rPr>
              <a:t>Poor energy = brain fog, mood swings. This could look like depression and/or mania.</a:t>
            </a:r>
            <a:endParaRPr sz="1750" i="0" u="none" strike="noStrike" cap="none" dirty="0">
              <a:latin typeface="Platypi"/>
              <a:ea typeface="Platypi"/>
              <a:cs typeface="Platypi"/>
              <a:sym typeface="Platypi"/>
            </a:endParaRPr>
          </a:p>
        </p:txBody>
      </p:sp>
      <p:sp>
        <p:nvSpPr>
          <p:cNvPr id="202" name="Google Shape;202;p34"/>
          <p:cNvSpPr/>
          <p:nvPr/>
        </p:nvSpPr>
        <p:spPr>
          <a:xfrm>
            <a:off x="8238887" y="5508903"/>
            <a:ext cx="680442" cy="30480"/>
          </a:xfrm>
          <a:prstGeom prst="roundRect">
            <a:avLst>
              <a:gd name="adj" fmla="val 111628"/>
            </a:avLst>
          </a:prstGeom>
          <a:solidFill>
            <a:srgbClr val="D8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4"/>
          <p:cNvSpPr/>
          <p:nvPr/>
        </p:nvSpPr>
        <p:spPr>
          <a:xfrm>
            <a:off x="8888849" y="5268992"/>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4"/>
          <p:cNvSpPr/>
          <p:nvPr/>
        </p:nvSpPr>
        <p:spPr>
          <a:xfrm>
            <a:off x="8973919" y="5311497"/>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650"/>
              <a:buFont typeface="Platypi"/>
              <a:buNone/>
            </a:pPr>
            <a:r>
              <a:rPr lang="en-US" sz="2650" b="0" i="0" u="none" strike="noStrike" cap="none">
                <a:solidFill>
                  <a:srgbClr val="504C49"/>
                </a:solidFill>
                <a:latin typeface="Platypi"/>
                <a:ea typeface="Platypi"/>
                <a:cs typeface="Platypi"/>
                <a:sym typeface="Platypi"/>
              </a:rPr>
              <a:t>3</a:t>
            </a:r>
            <a:endParaRPr sz="2650" b="0" i="0" u="none" strike="noStrike" cap="none"/>
          </a:p>
        </p:txBody>
      </p:sp>
      <p:sp>
        <p:nvSpPr>
          <p:cNvPr id="205" name="Google Shape;205;p34"/>
          <p:cNvSpPr/>
          <p:nvPr/>
        </p:nvSpPr>
        <p:spPr>
          <a:xfrm>
            <a:off x="5174694" y="5346859"/>
            <a:ext cx="2835235" cy="354330"/>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Clr>
                <a:srgbClr val="504C49"/>
              </a:buClr>
              <a:buSzPts val="2200"/>
              <a:buFont typeface="Platypi"/>
              <a:buNone/>
            </a:pPr>
            <a:r>
              <a:rPr lang="en-US" sz="2200" b="1" i="0" u="none" strike="noStrike" cap="none">
                <a:solidFill>
                  <a:srgbClr val="504C49"/>
                </a:solidFill>
                <a:latin typeface="Platypi"/>
                <a:ea typeface="Platypi"/>
                <a:cs typeface="Platypi"/>
                <a:sym typeface="Platypi"/>
              </a:rPr>
              <a:t>Energy Support</a:t>
            </a:r>
            <a:endParaRPr sz="2200" b="1" i="0" u="none" strike="noStrike" cap="none"/>
          </a:p>
        </p:txBody>
      </p:sp>
      <p:sp>
        <p:nvSpPr>
          <p:cNvPr id="206" name="Google Shape;206;p34"/>
          <p:cNvSpPr/>
          <p:nvPr/>
        </p:nvSpPr>
        <p:spPr>
          <a:xfrm>
            <a:off x="4451390" y="5837277"/>
            <a:ext cx="3558540" cy="725805"/>
          </a:xfrm>
          <a:prstGeom prst="rect">
            <a:avLst/>
          </a:prstGeom>
          <a:noFill/>
          <a:ln>
            <a:noFill/>
          </a:ln>
        </p:spPr>
        <p:txBody>
          <a:bodyPr spcFirstLastPara="1" wrap="square" lIns="0" tIns="0" rIns="0" bIns="0" anchor="t" anchorCtr="0">
            <a:noAutofit/>
          </a:bodyPr>
          <a:lstStyle/>
          <a:p>
            <a:pPr marL="0" marR="0" lvl="0" indent="0" algn="r"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Better metabolism = improved focus, mood stability</a:t>
            </a:r>
            <a:endParaRPr sz="1750" i="0" u="none" strike="noStrike" cap="none">
              <a:latin typeface="Platypi"/>
              <a:ea typeface="Platypi"/>
              <a:cs typeface="Platypi"/>
              <a:sym typeface="Platyp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5"/>
          <p:cNvSpPr/>
          <p:nvPr/>
        </p:nvSpPr>
        <p:spPr>
          <a:xfrm>
            <a:off x="793790" y="2016204"/>
            <a:ext cx="10849689"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201B18"/>
              </a:buClr>
              <a:buSzPts val="4450"/>
              <a:buFont typeface="Platypi"/>
              <a:buNone/>
            </a:pPr>
            <a:r>
              <a:rPr lang="en-US" sz="4450" b="0" i="0" u="none" strike="noStrike" cap="none">
                <a:solidFill>
                  <a:srgbClr val="201B18"/>
                </a:solidFill>
                <a:latin typeface="Platypi"/>
                <a:ea typeface="Platypi"/>
                <a:cs typeface="Platypi"/>
                <a:sym typeface="Platypi"/>
              </a:rPr>
              <a:t>Fueling the Brain: Glucose and Ketones</a:t>
            </a:r>
            <a:endParaRPr sz="4450" b="0" i="0" u="none" strike="noStrike" cap="none"/>
          </a:p>
        </p:txBody>
      </p:sp>
      <p:sp>
        <p:nvSpPr>
          <p:cNvPr id="213" name="Google Shape;213;p35"/>
          <p:cNvSpPr/>
          <p:nvPr/>
        </p:nvSpPr>
        <p:spPr>
          <a:xfrm>
            <a:off x="793790" y="3065145"/>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b="1" i="0" u="none" strike="noStrike" cap="none">
                <a:solidFill>
                  <a:srgbClr val="504C49"/>
                </a:solidFill>
                <a:latin typeface="Platypi"/>
                <a:ea typeface="Platypi"/>
                <a:cs typeface="Platypi"/>
                <a:sym typeface="Platypi"/>
              </a:rPr>
              <a:t>The brain primarily uses two energy sources</a:t>
            </a:r>
            <a:r>
              <a:rPr lang="en-US" sz="1750" i="0" u="none" strike="noStrike" cap="none">
                <a:solidFill>
                  <a:srgbClr val="504C49"/>
                </a:solidFill>
                <a:latin typeface="Platypi"/>
                <a:ea typeface="Platypi"/>
                <a:cs typeface="Platypi"/>
                <a:sym typeface="Platypi"/>
              </a:rPr>
              <a:t>: </a:t>
            </a:r>
            <a:r>
              <a:rPr lang="en-US" sz="1750" b="1" i="1" u="none" strike="noStrike" cap="none">
                <a:solidFill>
                  <a:srgbClr val="504C49"/>
                </a:solidFill>
                <a:latin typeface="Platypi"/>
                <a:ea typeface="Platypi"/>
                <a:cs typeface="Platypi"/>
                <a:sym typeface="Platypi"/>
              </a:rPr>
              <a:t>glucose</a:t>
            </a:r>
            <a:r>
              <a:rPr lang="en-US" sz="1750" b="1" i="0" u="none" strike="noStrike" cap="none">
                <a:solidFill>
                  <a:srgbClr val="504C49"/>
                </a:solidFill>
                <a:latin typeface="Platypi"/>
                <a:ea typeface="Platypi"/>
                <a:cs typeface="Platypi"/>
                <a:sym typeface="Platypi"/>
              </a:rPr>
              <a:t> and </a:t>
            </a:r>
            <a:r>
              <a:rPr lang="en-US" sz="1750" b="1" i="1" u="none" strike="noStrike" cap="none">
                <a:solidFill>
                  <a:srgbClr val="504C49"/>
                </a:solidFill>
                <a:latin typeface="Platypi"/>
                <a:ea typeface="Platypi"/>
                <a:cs typeface="Platypi"/>
                <a:sym typeface="Platypi"/>
              </a:rPr>
              <a:t>ketones</a:t>
            </a:r>
            <a:r>
              <a:rPr lang="en-US" sz="1750" b="1" i="0" u="none" strike="noStrike" cap="none">
                <a:solidFill>
                  <a:srgbClr val="504C49"/>
                </a:solidFill>
                <a:latin typeface="Platypi"/>
                <a:ea typeface="Platypi"/>
                <a:cs typeface="Platypi"/>
                <a:sym typeface="Platypi"/>
              </a:rPr>
              <a:t>.</a:t>
            </a:r>
            <a:endParaRPr sz="1750" i="0" u="none" strike="noStrike" cap="none">
              <a:latin typeface="Platypi"/>
              <a:ea typeface="Platypi"/>
              <a:cs typeface="Platypi"/>
              <a:sym typeface="Platypi"/>
            </a:endParaRPr>
          </a:p>
        </p:txBody>
      </p:sp>
      <p:sp>
        <p:nvSpPr>
          <p:cNvPr id="214" name="Google Shape;214;p35"/>
          <p:cNvSpPr/>
          <p:nvPr/>
        </p:nvSpPr>
        <p:spPr>
          <a:xfrm>
            <a:off x="793790" y="3683198"/>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
        <p:nvSpPr>
          <p:cNvPr id="215" name="Google Shape;215;p35"/>
          <p:cNvSpPr/>
          <p:nvPr/>
        </p:nvSpPr>
        <p:spPr>
          <a:xfrm>
            <a:off x="793790" y="4301252"/>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5"/>
          <p:cNvSpPr/>
          <p:nvPr/>
        </p:nvSpPr>
        <p:spPr>
          <a:xfrm>
            <a:off x="878860" y="4343757"/>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650"/>
              <a:buFont typeface="Platypi"/>
              <a:buNone/>
            </a:pPr>
            <a:r>
              <a:rPr lang="en-US" sz="2650" b="0" i="0" u="none" strike="noStrike" cap="none">
                <a:solidFill>
                  <a:srgbClr val="504C49"/>
                </a:solidFill>
                <a:latin typeface="Platypi"/>
                <a:ea typeface="Platypi"/>
                <a:cs typeface="Platypi"/>
                <a:sym typeface="Platypi"/>
              </a:rPr>
              <a:t>1</a:t>
            </a:r>
            <a:endParaRPr sz="2650" b="0" i="0" u="none" strike="noStrike" cap="none"/>
          </a:p>
        </p:txBody>
      </p:sp>
      <p:sp>
        <p:nvSpPr>
          <p:cNvPr id="217" name="Google Shape;217;p35"/>
          <p:cNvSpPr/>
          <p:nvPr/>
        </p:nvSpPr>
        <p:spPr>
          <a:xfrm>
            <a:off x="1530906" y="437911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01B18"/>
              </a:buClr>
              <a:buSzPts val="2200"/>
              <a:buFont typeface="Platypi"/>
              <a:buNone/>
            </a:pPr>
            <a:r>
              <a:rPr lang="en-US" sz="2200" b="1" i="0" u="none" strike="noStrike" cap="none">
                <a:solidFill>
                  <a:srgbClr val="201B18"/>
                </a:solidFill>
                <a:latin typeface="Platypi"/>
                <a:ea typeface="Platypi"/>
                <a:cs typeface="Platypi"/>
                <a:sym typeface="Platypi"/>
              </a:rPr>
              <a:t>Glucose</a:t>
            </a:r>
            <a:endParaRPr sz="2200" b="1" i="0" u="none" strike="noStrike" cap="none"/>
          </a:p>
        </p:txBody>
      </p:sp>
      <p:sp>
        <p:nvSpPr>
          <p:cNvPr id="218" name="Google Shape;218;p35"/>
          <p:cNvSpPr/>
          <p:nvPr/>
        </p:nvSpPr>
        <p:spPr>
          <a:xfrm>
            <a:off x="1530906" y="4869537"/>
            <a:ext cx="5642491"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Derived from carbohydrates, it is the body’s default and readily available fuel.</a:t>
            </a:r>
            <a:endParaRPr sz="1750" i="0" u="none" strike="noStrike" cap="none">
              <a:latin typeface="Platypi"/>
              <a:ea typeface="Platypi"/>
              <a:cs typeface="Platypi"/>
              <a:sym typeface="Platypi"/>
            </a:endParaRPr>
          </a:p>
        </p:txBody>
      </p:sp>
      <p:sp>
        <p:nvSpPr>
          <p:cNvPr id="219" name="Google Shape;219;p35"/>
          <p:cNvSpPr/>
          <p:nvPr/>
        </p:nvSpPr>
        <p:spPr>
          <a:xfrm>
            <a:off x="7456884" y="4301252"/>
            <a:ext cx="510302" cy="510302"/>
          </a:xfrm>
          <a:prstGeom prst="roundRect">
            <a:avLst>
              <a:gd name="adj" fmla="val 6667"/>
            </a:avLst>
          </a:prstGeom>
          <a:solidFill>
            <a:srgbClr val="F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5"/>
          <p:cNvSpPr/>
          <p:nvPr/>
        </p:nvSpPr>
        <p:spPr>
          <a:xfrm>
            <a:off x="7541955" y="4343757"/>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4C49"/>
              </a:buClr>
              <a:buSzPts val="2650"/>
              <a:buFont typeface="Platypi"/>
              <a:buNone/>
            </a:pPr>
            <a:r>
              <a:rPr lang="en-US" sz="2650" b="0" i="0" u="none" strike="noStrike" cap="none">
                <a:solidFill>
                  <a:srgbClr val="504C49"/>
                </a:solidFill>
                <a:latin typeface="Platypi"/>
                <a:ea typeface="Platypi"/>
                <a:cs typeface="Platypi"/>
                <a:sym typeface="Platypi"/>
              </a:rPr>
              <a:t>2</a:t>
            </a:r>
            <a:endParaRPr sz="2650" b="0" i="0" u="none" strike="noStrike" cap="none"/>
          </a:p>
        </p:txBody>
      </p:sp>
      <p:sp>
        <p:nvSpPr>
          <p:cNvPr id="221" name="Google Shape;221;p35"/>
          <p:cNvSpPr/>
          <p:nvPr/>
        </p:nvSpPr>
        <p:spPr>
          <a:xfrm>
            <a:off x="8194000" y="437911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01B18"/>
              </a:buClr>
              <a:buSzPts val="2200"/>
              <a:buFont typeface="Platypi"/>
              <a:buNone/>
            </a:pPr>
            <a:r>
              <a:rPr lang="en-US" sz="2200" b="1" i="0" u="none" strike="noStrike" cap="none">
                <a:solidFill>
                  <a:srgbClr val="201B18"/>
                </a:solidFill>
                <a:latin typeface="Platypi"/>
                <a:ea typeface="Platypi"/>
                <a:cs typeface="Platypi"/>
                <a:sym typeface="Platypi"/>
              </a:rPr>
              <a:t>Ketones</a:t>
            </a:r>
            <a:endParaRPr sz="2200" b="1" i="0" u="none" strike="noStrike" cap="none"/>
          </a:p>
        </p:txBody>
      </p:sp>
      <p:sp>
        <p:nvSpPr>
          <p:cNvPr id="222" name="Google Shape;222;p35"/>
          <p:cNvSpPr/>
          <p:nvPr/>
        </p:nvSpPr>
        <p:spPr>
          <a:xfrm>
            <a:off x="8194000" y="4869537"/>
            <a:ext cx="5642610"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504C49"/>
              </a:buClr>
              <a:buSzPts val="1750"/>
              <a:buFont typeface="Arial"/>
              <a:buNone/>
            </a:pPr>
            <a:r>
              <a:rPr lang="en-US" sz="1750" i="0" u="none" strike="noStrike" cap="none">
                <a:solidFill>
                  <a:srgbClr val="504C49"/>
                </a:solidFill>
                <a:latin typeface="Platypi"/>
                <a:ea typeface="Platypi"/>
                <a:cs typeface="Platypi"/>
                <a:sym typeface="Platypi"/>
              </a:rPr>
              <a:t>Produced from fat when carbohydrate intake is low (during fasting or a ketogenic diet).</a:t>
            </a:r>
            <a:endParaRPr sz="1750" i="0" u="none" strike="noStrike" cap="none">
              <a:latin typeface="Platypi"/>
              <a:ea typeface="Platypi"/>
              <a:cs typeface="Platypi"/>
              <a:sym typeface="Platypi"/>
            </a:endParaRPr>
          </a:p>
        </p:txBody>
      </p:sp>
      <p:sp>
        <p:nvSpPr>
          <p:cNvPr id="223" name="Google Shape;223;p35"/>
          <p:cNvSpPr/>
          <p:nvPr/>
        </p:nvSpPr>
        <p:spPr>
          <a:xfrm>
            <a:off x="793790" y="5850493"/>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1750" b="0" i="0" u="none" strike="noStrike" cap="none"/>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12409</TotalTime>
  <Words>3011</Words>
  <Application>Microsoft Office PowerPoint</Application>
  <PresentationFormat>Custom</PresentationFormat>
  <Paragraphs>272</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Source Sans 3</vt:lpstr>
      <vt:lpstr>Nunito</vt:lpstr>
      <vt:lpstr>Source Serif 4</vt:lpstr>
      <vt:lpstr>BlinkMacSystemFont</vt:lpstr>
      <vt:lpstr>Platypi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Natasha Smikles</dc:creator>
  <cp:lastModifiedBy>Natasha Smikles</cp:lastModifiedBy>
  <cp:revision>14</cp:revision>
  <dcterms:modified xsi:type="dcterms:W3CDTF">2025-12-27T01:44:44Z</dcterms:modified>
</cp:coreProperties>
</file>